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6858000" cy="9144000"/>
  <p:embeddedFontLst>
    <p:embeddedFont>
      <p:font typeface="Calibri" pitchFamily="34" charset="0"/>
      <p:regular r:id="rId30"/>
      <p:bold r:id="rId31"/>
      <p:italic r:id="rId32"/>
      <p:boldItalic r:id="rId33"/>
    </p:embeddedFont>
    <p:embeddedFont>
      <p:font typeface="Canva Sans" charset="0"/>
      <p:regular r:id="rId34"/>
    </p:embeddedFont>
    <p:embeddedFont>
      <p:font typeface="Railey" charset="0"/>
      <p:regular r:id="rId35"/>
    </p:embeddedFont>
    <p:embeddedFont>
      <p:font typeface="Gochi Hand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-8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FD64-106C-472C-BA67-B2CDE3C73D5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2C467-B4E4-478E-9383-B11CDCA73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3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38.png"/><Relationship Id="rId4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0.svg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83.sv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sv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3.sv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0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1.png"/><Relationship Id="rId18" Type="http://schemas.openxmlformats.org/officeDocument/2006/relationships/image" Target="../media/image41.svg"/><Relationship Id="rId3" Type="http://schemas.openxmlformats.org/officeDocument/2006/relationships/image" Target="../media/image26.svg"/><Relationship Id="rId7" Type="http://schemas.openxmlformats.org/officeDocument/2006/relationships/image" Target="../media/image18.png"/><Relationship Id="rId12" Type="http://schemas.openxmlformats.org/officeDocument/2006/relationships/image" Target="../media/image35.svg"/><Relationship Id="rId17" Type="http://schemas.openxmlformats.org/officeDocument/2006/relationships/image" Target="../media/image23.png"/><Relationship Id="rId2" Type="http://schemas.openxmlformats.org/officeDocument/2006/relationships/image" Target="../media/image15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image" Target="../media/image33.sv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5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B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3111" y="4596174"/>
            <a:ext cx="5665392" cy="5665392"/>
            <a:chOff x="0" y="0"/>
            <a:chExt cx="7553856" cy="75538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53833" cy="7553833"/>
            </a:xfrm>
            <a:custGeom>
              <a:avLst/>
              <a:gdLst/>
              <a:ahLst/>
              <a:cxnLst/>
              <a:rect l="l" t="t" r="r" b="b"/>
              <a:pathLst>
                <a:path w="7553833" h="7553833">
                  <a:moveTo>
                    <a:pt x="0" y="0"/>
                  </a:moveTo>
                  <a:lnTo>
                    <a:pt x="7553833" y="0"/>
                  </a:lnTo>
                  <a:lnTo>
                    <a:pt x="7553833" y="7553833"/>
                  </a:lnTo>
                  <a:lnTo>
                    <a:pt x="0" y="7553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80438" y="95313"/>
            <a:ext cx="14384124" cy="5048187"/>
            <a:chOff x="0" y="0"/>
            <a:chExt cx="19024235" cy="667665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541516" cy="6676659"/>
            </a:xfrm>
            <a:custGeom>
              <a:avLst/>
              <a:gdLst/>
              <a:ahLst/>
              <a:cxnLst/>
              <a:rect l="l" t="t" r="r" b="b"/>
              <a:pathLst>
                <a:path w="18541516" h="6676659">
                  <a:moveTo>
                    <a:pt x="0" y="0"/>
                  </a:moveTo>
                  <a:lnTo>
                    <a:pt x="18541516" y="0"/>
                  </a:lnTo>
                  <a:lnTo>
                    <a:pt x="18541516" y="6676659"/>
                  </a:lnTo>
                  <a:lnTo>
                    <a:pt x="0" y="66766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89873" y="747995"/>
              <a:ext cx="18834362" cy="383865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5962"/>
                </a:lnSpc>
              </a:pPr>
              <a:r>
                <a:rPr lang="en-US" sz="13527" dirty="0">
                  <a:solidFill>
                    <a:srgbClr val="000000"/>
                  </a:solidFill>
                  <a:latin typeface="Railey"/>
                  <a:ea typeface="Railey"/>
                  <a:cs typeface="Railey"/>
                  <a:sym typeface="Railey"/>
                </a:rPr>
                <a:t>Aging with Dignity</a:t>
              </a:r>
            </a:p>
            <a:p>
              <a:pPr algn="r">
                <a:lnSpc>
                  <a:spcPts val="15962"/>
                </a:lnSpc>
              </a:pPr>
              <a:endParaRPr lang="en-US" sz="13527" dirty="0">
                <a:solidFill>
                  <a:srgbClr val="000000"/>
                </a:solidFill>
                <a:latin typeface="Railey"/>
                <a:ea typeface="Railey"/>
                <a:cs typeface="Railey"/>
                <a:sym typeface="Railey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747532" y="3019304"/>
            <a:ext cx="11449243" cy="1087901"/>
            <a:chOff x="0" y="0"/>
            <a:chExt cx="15265657" cy="14505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65657" cy="1450535"/>
            </a:xfrm>
            <a:custGeom>
              <a:avLst/>
              <a:gdLst/>
              <a:ahLst/>
              <a:cxnLst/>
              <a:rect l="l" t="t" r="r" b="b"/>
              <a:pathLst>
                <a:path w="15265657" h="1450535">
                  <a:moveTo>
                    <a:pt x="0" y="0"/>
                  </a:moveTo>
                  <a:lnTo>
                    <a:pt x="15265657" y="0"/>
                  </a:lnTo>
                  <a:lnTo>
                    <a:pt x="15265657" y="1450535"/>
                  </a:lnTo>
                  <a:lnTo>
                    <a:pt x="0" y="1450535"/>
                  </a:lnTo>
                  <a:close/>
                </a:path>
              </a:pathLst>
            </a:custGeom>
            <a:solidFill>
              <a:srgbClr val="C1FF72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23825"/>
              <a:ext cx="15265657" cy="15743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8759"/>
                </a:lnSpc>
              </a:pPr>
              <a:r>
                <a:rPr lang="en-US" sz="6255">
                  <a:solidFill>
                    <a:srgbClr val="4D4D4F"/>
                  </a:solidFill>
                  <a:latin typeface="Gochi Hand"/>
                  <a:ea typeface="Gochi Hand"/>
                  <a:cs typeface="Gochi Hand"/>
                  <a:sym typeface="Gochi Hand"/>
                </a:rPr>
                <a:t>Supporting Senior citizens in India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39895" y="4852063"/>
            <a:ext cx="10182846" cy="5189150"/>
            <a:chOff x="0" y="0"/>
            <a:chExt cx="12794633" cy="65201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94634" cy="6520110"/>
            </a:xfrm>
            <a:custGeom>
              <a:avLst/>
              <a:gdLst/>
              <a:ahLst/>
              <a:cxnLst/>
              <a:rect l="l" t="t" r="r" b="b"/>
              <a:pathLst>
                <a:path w="12794634" h="6520110">
                  <a:moveTo>
                    <a:pt x="0" y="0"/>
                  </a:moveTo>
                  <a:lnTo>
                    <a:pt x="12794634" y="0"/>
                  </a:lnTo>
                  <a:lnTo>
                    <a:pt x="12794634" y="6520110"/>
                  </a:lnTo>
                  <a:lnTo>
                    <a:pt x="0" y="65201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2794633" cy="660583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5899"/>
                </a:lnSpc>
              </a:pPr>
              <a:r>
                <a:rPr lang="en-US" sz="4212">
                  <a:solidFill>
                    <a:srgbClr val="503714"/>
                  </a:solidFill>
                  <a:latin typeface="Gochi Hand"/>
                  <a:ea typeface="Gochi Hand"/>
                  <a:cs typeface="Gochi Hand"/>
                  <a:sym typeface="Gochi Hand"/>
                </a:rPr>
                <a:t>Tanvi Avsare (901)</a:t>
              </a:r>
            </a:p>
            <a:p>
              <a:pPr algn="r">
                <a:lnSpc>
                  <a:spcPts val="5899"/>
                </a:lnSpc>
              </a:pPr>
              <a:r>
                <a:rPr lang="en-US" sz="4212">
                  <a:solidFill>
                    <a:srgbClr val="503714"/>
                  </a:solidFill>
                  <a:latin typeface="Gochi Hand"/>
                  <a:ea typeface="Gochi Hand"/>
                  <a:cs typeface="Gochi Hand"/>
                  <a:sym typeface="Gochi Hand"/>
                </a:rPr>
                <a:t>Ajay Gaud (904)</a:t>
              </a:r>
            </a:p>
            <a:p>
              <a:pPr algn="r">
                <a:lnSpc>
                  <a:spcPts val="5899"/>
                </a:lnSpc>
              </a:pPr>
              <a:r>
                <a:rPr lang="en-US" sz="4212">
                  <a:solidFill>
                    <a:srgbClr val="503714"/>
                  </a:solidFill>
                  <a:latin typeface="Gochi Hand"/>
                  <a:ea typeface="Gochi Hand"/>
                  <a:cs typeface="Gochi Hand"/>
                  <a:sym typeface="Gochi Hand"/>
                </a:rPr>
                <a:t>Jesteena Thomas (905)</a:t>
              </a:r>
            </a:p>
            <a:p>
              <a:pPr algn="r">
                <a:lnSpc>
                  <a:spcPts val="5899"/>
                </a:lnSpc>
              </a:pPr>
              <a:r>
                <a:rPr lang="en-US" sz="4212">
                  <a:solidFill>
                    <a:srgbClr val="503714"/>
                  </a:solidFill>
                  <a:latin typeface="Gochi Hand"/>
                  <a:ea typeface="Gochi Hand"/>
                  <a:cs typeface="Gochi Hand"/>
                  <a:sym typeface="Gochi Hand"/>
                </a:rPr>
                <a:t>Mounika Kashi (929)</a:t>
              </a:r>
            </a:p>
            <a:p>
              <a:pPr algn="r">
                <a:lnSpc>
                  <a:spcPts val="5899"/>
                </a:lnSpc>
              </a:pPr>
              <a:r>
                <a:rPr lang="en-US" sz="4212">
                  <a:solidFill>
                    <a:srgbClr val="503714"/>
                  </a:solidFill>
                  <a:latin typeface="Gochi Hand"/>
                  <a:ea typeface="Gochi Hand"/>
                  <a:cs typeface="Gochi Hand"/>
                  <a:sym typeface="Gochi Hand"/>
                </a:rPr>
                <a:t>Anshu Shah (945)</a:t>
              </a:r>
            </a:p>
            <a:p>
              <a:pPr algn="r">
                <a:lnSpc>
                  <a:spcPts val="5899"/>
                </a:lnSpc>
              </a:pPr>
              <a:r>
                <a:rPr lang="en-US" sz="4212">
                  <a:solidFill>
                    <a:srgbClr val="503714"/>
                  </a:solidFill>
                  <a:latin typeface="Gochi Hand"/>
                  <a:ea typeface="Gochi Hand"/>
                  <a:cs typeface="Gochi Hand"/>
                  <a:sym typeface="Gochi Hand"/>
                </a:rPr>
                <a:t>Rahul Prajapati (946)</a:t>
              </a:r>
            </a:p>
            <a:p>
              <a:pPr algn="r">
                <a:lnSpc>
                  <a:spcPts val="5899"/>
                </a:lnSpc>
              </a:pPr>
              <a:r>
                <a:rPr lang="en-US" sz="4212">
                  <a:solidFill>
                    <a:srgbClr val="503714"/>
                  </a:solidFill>
                  <a:latin typeface="Gochi Hand"/>
                  <a:ea typeface="Gochi Hand"/>
                  <a:cs typeface="Gochi Hand"/>
                  <a:sym typeface="Gochi Hand"/>
                </a:rPr>
                <a:t>Sejal Kadu (948)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-3596070" y="-1188365"/>
            <a:ext cx="8343601" cy="8229600"/>
          </a:xfrm>
          <a:custGeom>
            <a:avLst/>
            <a:gdLst/>
            <a:ahLst/>
            <a:cxnLst/>
            <a:rect l="l" t="t" r="r" b="b"/>
            <a:pathLst>
              <a:path w="8343601" h="8229600">
                <a:moveTo>
                  <a:pt x="0" y="0"/>
                </a:moveTo>
                <a:lnTo>
                  <a:pt x="8343601" y="0"/>
                </a:lnTo>
                <a:lnTo>
                  <a:pt x="83436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26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434986" y="8797396"/>
            <a:ext cx="853014" cy="995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34"/>
              </a:lnSpc>
              <a:spcBef>
                <a:spcPct val="0"/>
              </a:spcBef>
            </a:pPr>
            <a:r>
              <a:rPr lang="en-US" dirty="0" smtClean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  <a:endParaRPr lang="en-US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B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989">
            <a:off x="13022026" y="6228584"/>
            <a:ext cx="5971256" cy="4570725"/>
          </a:xfrm>
          <a:custGeom>
            <a:avLst/>
            <a:gdLst/>
            <a:ahLst/>
            <a:cxnLst/>
            <a:rect l="l" t="t" r="r" b="b"/>
            <a:pathLst>
              <a:path w="5971256" h="4570725">
                <a:moveTo>
                  <a:pt x="0" y="0"/>
                </a:moveTo>
                <a:lnTo>
                  <a:pt x="5971256" y="0"/>
                </a:lnTo>
                <a:lnTo>
                  <a:pt x="5971256" y="4570725"/>
                </a:lnTo>
                <a:lnTo>
                  <a:pt x="0" y="4570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6989">
            <a:off x="-1328310" y="-983286"/>
            <a:ext cx="9575029" cy="7329250"/>
          </a:xfrm>
          <a:custGeom>
            <a:avLst/>
            <a:gdLst/>
            <a:ahLst/>
            <a:cxnLst/>
            <a:rect l="l" t="t" r="r" b="b"/>
            <a:pathLst>
              <a:path w="9575029" h="7329250">
                <a:moveTo>
                  <a:pt x="0" y="0"/>
                </a:moveTo>
                <a:lnTo>
                  <a:pt x="9575029" y="0"/>
                </a:lnTo>
                <a:lnTo>
                  <a:pt x="9575029" y="7329250"/>
                </a:lnTo>
                <a:lnTo>
                  <a:pt x="0" y="7329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 descr="A graph of red and blue bars  Description automatically generated"/>
          <p:cNvSpPr/>
          <p:nvPr/>
        </p:nvSpPr>
        <p:spPr>
          <a:xfrm>
            <a:off x="1028700" y="1530067"/>
            <a:ext cx="15921334" cy="7226867"/>
          </a:xfrm>
          <a:custGeom>
            <a:avLst/>
            <a:gdLst/>
            <a:ahLst/>
            <a:cxnLst/>
            <a:rect l="l" t="t" r="r" b="b"/>
            <a:pathLst>
              <a:path w="15921334" h="7226867">
                <a:moveTo>
                  <a:pt x="0" y="0"/>
                </a:moveTo>
                <a:lnTo>
                  <a:pt x="15921334" y="0"/>
                </a:lnTo>
                <a:lnTo>
                  <a:pt x="15921334" y="7226866"/>
                </a:lnTo>
                <a:lnTo>
                  <a:pt x="0" y="7226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" r="-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145191" y="8774252"/>
            <a:ext cx="285335" cy="99257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08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81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graph of red and blue bars  Description automatically generated"/>
          <p:cNvSpPr/>
          <p:nvPr/>
        </p:nvSpPr>
        <p:spPr>
          <a:xfrm>
            <a:off x="330798" y="1028700"/>
            <a:ext cx="17626405" cy="8003162"/>
          </a:xfrm>
          <a:custGeom>
            <a:avLst/>
            <a:gdLst/>
            <a:ahLst/>
            <a:cxnLst/>
            <a:rect l="l" t="t" r="r" b="b"/>
            <a:pathLst>
              <a:path w="17626405" h="8003162">
                <a:moveTo>
                  <a:pt x="0" y="0"/>
                </a:moveTo>
                <a:lnTo>
                  <a:pt x="17626404" y="0"/>
                </a:lnTo>
                <a:lnTo>
                  <a:pt x="17626404" y="8003162"/>
                </a:lnTo>
                <a:lnTo>
                  <a:pt x="0" y="8003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" r="-2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476936" y="8927087"/>
            <a:ext cx="246862" cy="74251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062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81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73369" y="4368710"/>
            <a:ext cx="20611505" cy="8229600"/>
          </a:xfrm>
          <a:custGeom>
            <a:avLst/>
            <a:gdLst/>
            <a:ahLst/>
            <a:cxnLst/>
            <a:rect l="l" t="t" r="r" b="b"/>
            <a:pathLst>
              <a:path w="20611505" h="8229600">
                <a:moveTo>
                  <a:pt x="0" y="0"/>
                </a:moveTo>
                <a:lnTo>
                  <a:pt x="20611505" y="0"/>
                </a:lnTo>
                <a:lnTo>
                  <a:pt x="2061150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2877" b="-428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74964" y="-876300"/>
            <a:ext cx="6718041" cy="4114800"/>
          </a:xfrm>
          <a:custGeom>
            <a:avLst/>
            <a:gdLst/>
            <a:ahLst/>
            <a:cxnLst/>
            <a:rect l="l" t="t" r="r" b="b"/>
            <a:pathLst>
              <a:path w="6718041" h="4114800">
                <a:moveTo>
                  <a:pt x="0" y="0"/>
                </a:moveTo>
                <a:lnTo>
                  <a:pt x="6718041" y="0"/>
                </a:lnTo>
                <a:lnTo>
                  <a:pt x="6718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01117" y="6850829"/>
            <a:ext cx="6057015" cy="3656235"/>
          </a:xfrm>
          <a:custGeom>
            <a:avLst/>
            <a:gdLst/>
            <a:ahLst/>
            <a:cxnLst/>
            <a:rect l="l" t="t" r="r" b="b"/>
            <a:pathLst>
              <a:path w="6057015" h="3656235">
                <a:moveTo>
                  <a:pt x="0" y="0"/>
                </a:moveTo>
                <a:lnTo>
                  <a:pt x="6057015" y="0"/>
                </a:lnTo>
                <a:lnTo>
                  <a:pt x="6057015" y="3656235"/>
                </a:lnTo>
                <a:lnTo>
                  <a:pt x="0" y="3656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86200" y="2188594"/>
            <a:ext cx="7924800" cy="3500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46"/>
              </a:lnSpc>
            </a:pPr>
            <a:r>
              <a:rPr lang="en-US" sz="19533" dirty="0">
                <a:solidFill>
                  <a:srgbClr val="E5DDC8"/>
                </a:solidFill>
                <a:latin typeface="Railey"/>
                <a:ea typeface="Railey"/>
                <a:cs typeface="Railey"/>
                <a:sym typeface="Railey"/>
              </a:rPr>
              <a:t>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51205" y="8678947"/>
            <a:ext cx="250068" cy="76174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93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B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201" y="1930937"/>
            <a:ext cx="18068214" cy="3323476"/>
            <a:chOff x="0" y="0"/>
            <a:chExt cx="24090952" cy="44313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90953" cy="4431301"/>
            </a:xfrm>
            <a:custGeom>
              <a:avLst/>
              <a:gdLst/>
              <a:ahLst/>
              <a:cxnLst/>
              <a:rect l="l" t="t" r="r" b="b"/>
              <a:pathLst>
                <a:path w="24090953" h="4431301">
                  <a:moveTo>
                    <a:pt x="0" y="0"/>
                  </a:moveTo>
                  <a:lnTo>
                    <a:pt x="24090953" y="0"/>
                  </a:lnTo>
                  <a:lnTo>
                    <a:pt x="24090953" y="4431301"/>
                  </a:lnTo>
                  <a:lnTo>
                    <a:pt x="0" y="4431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4090952" cy="4517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21222E"/>
                  </a:solidFill>
                  <a:latin typeface="Gochi Hand"/>
                  <a:ea typeface="Gochi Hand"/>
                  <a:cs typeface="Gochi Hand"/>
                  <a:sym typeface="Gochi Hand"/>
                </a:rPr>
                <a:t>Hypothesis:</a:t>
              </a:r>
            </a:p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21222E"/>
                  </a:solidFill>
                  <a:latin typeface="Gochi Hand"/>
                  <a:ea typeface="Gochi Hand"/>
                  <a:cs typeface="Gochi Hand"/>
                  <a:sym typeface="Gochi Hand"/>
                </a:rPr>
                <a:t>Null Hypothesis : There is no significant relationship between Family Support and difficulties in availing government benfits </a:t>
              </a:r>
            </a:p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21222E"/>
                  </a:solidFill>
                  <a:latin typeface="Gochi Hand"/>
                  <a:ea typeface="Gochi Hand"/>
                  <a:cs typeface="Gochi Hand"/>
                  <a:sym typeface="Gochi Hand"/>
                </a:rPr>
                <a:t>Alternate Hypothesis : There is significant relationship between Family Support and difficulties in availing government benefit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6769" y="475061"/>
            <a:ext cx="12499607" cy="1782724"/>
            <a:chOff x="0" y="0"/>
            <a:chExt cx="16666143" cy="2376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66142" cy="2376966"/>
            </a:xfrm>
            <a:custGeom>
              <a:avLst/>
              <a:gdLst/>
              <a:ahLst/>
              <a:cxnLst/>
              <a:rect l="l" t="t" r="r" b="b"/>
              <a:pathLst>
                <a:path w="16666142" h="2376966">
                  <a:moveTo>
                    <a:pt x="0" y="0"/>
                  </a:moveTo>
                  <a:lnTo>
                    <a:pt x="16666142" y="0"/>
                  </a:lnTo>
                  <a:lnTo>
                    <a:pt x="16666142" y="2376966"/>
                  </a:lnTo>
                  <a:lnTo>
                    <a:pt x="0" y="23769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6666143" cy="23579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9527"/>
                </a:lnSpc>
              </a:pPr>
              <a:r>
                <a:rPr lang="en-US" sz="8050">
                  <a:solidFill>
                    <a:srgbClr val="B46133"/>
                  </a:solidFill>
                  <a:latin typeface="Railey"/>
                  <a:ea typeface="Railey"/>
                  <a:cs typeface="Railey"/>
                  <a:sym typeface="Railey"/>
                </a:rPr>
                <a:t>Spearman's rank correlation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4201" y="5532836"/>
            <a:ext cx="17923799" cy="398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AD4F22"/>
                </a:solidFill>
                <a:latin typeface="Gochi Hand"/>
                <a:ea typeface="Gochi Hand"/>
                <a:cs typeface="Gochi Hand"/>
                <a:sym typeface="Gochi Hand"/>
              </a:rPr>
              <a:t>Output: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AD4F22"/>
                </a:solidFill>
                <a:latin typeface="Gochi Hand"/>
                <a:ea typeface="Gochi Hand"/>
                <a:cs typeface="Gochi Hand"/>
                <a:sym typeface="Gochi Hand"/>
              </a:rPr>
              <a:t>Spearman's Correlation Coefficient: 0.01545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AD4F22"/>
                </a:solidFill>
                <a:latin typeface="Gochi Hand"/>
                <a:ea typeface="Gochi Hand"/>
                <a:cs typeface="Gochi Hand"/>
                <a:sym typeface="Gochi Hand"/>
              </a:rPr>
              <a:t>P-value: 0.88707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AD4F22"/>
                </a:solidFill>
                <a:latin typeface="Gochi Hand"/>
                <a:ea typeface="Gochi Hand"/>
                <a:cs typeface="Gochi Hand"/>
                <a:sym typeface="Gochi Hand"/>
              </a:rPr>
              <a:t>Conclusion: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AD4F22"/>
                </a:solidFill>
                <a:latin typeface="Gochi Hand"/>
                <a:ea typeface="Gochi Hand"/>
                <a:cs typeface="Gochi Hand"/>
                <a:sym typeface="Gochi Hand"/>
              </a:rPr>
              <a:t>The correlation between the two variables is very weak, and the relationship is not statistically significant.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70695" y="8809936"/>
            <a:ext cx="258083" cy="85921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201" y="1930937"/>
            <a:ext cx="17734412" cy="3323476"/>
            <a:chOff x="0" y="0"/>
            <a:chExt cx="23645882" cy="44313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645884" cy="4431301"/>
            </a:xfrm>
            <a:custGeom>
              <a:avLst/>
              <a:gdLst/>
              <a:ahLst/>
              <a:cxnLst/>
              <a:rect l="l" t="t" r="r" b="b"/>
              <a:pathLst>
                <a:path w="23645884" h="4431301">
                  <a:moveTo>
                    <a:pt x="0" y="0"/>
                  </a:moveTo>
                  <a:lnTo>
                    <a:pt x="23645884" y="0"/>
                  </a:lnTo>
                  <a:lnTo>
                    <a:pt x="23645884" y="4431301"/>
                  </a:lnTo>
                  <a:lnTo>
                    <a:pt x="0" y="4431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3645882" cy="4517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4D4D4F"/>
                  </a:solidFill>
                  <a:latin typeface="Gochi Hand"/>
                  <a:ea typeface="Gochi Hand"/>
                  <a:cs typeface="Gochi Hand"/>
                  <a:sym typeface="Gochi Hand"/>
                </a:rPr>
                <a:t>Hypothesis:</a:t>
              </a:r>
            </a:p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4D4D4F"/>
                  </a:solidFill>
                  <a:latin typeface="Gochi Hand"/>
                  <a:ea typeface="Gochi Hand"/>
                  <a:cs typeface="Gochi Hand"/>
                  <a:sym typeface="Gochi Hand"/>
                </a:rPr>
                <a:t>Null Hypothesis : There is no significant relationship between satisfaction with government programs and stress management confidence</a:t>
              </a:r>
            </a:p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4D4D4F"/>
                  </a:solidFill>
                  <a:latin typeface="Gochi Hand"/>
                  <a:ea typeface="Gochi Hand"/>
                  <a:cs typeface="Gochi Hand"/>
                  <a:sym typeface="Gochi Hand"/>
                </a:rPr>
                <a:t>Alternate Hypothesis : There is significant relationship between atisfaction with government programs and stress management confidence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767326" y="475061"/>
            <a:ext cx="9349050" cy="1782724"/>
            <a:chOff x="0" y="0"/>
            <a:chExt cx="12465400" cy="2376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465400" cy="2376966"/>
            </a:xfrm>
            <a:custGeom>
              <a:avLst/>
              <a:gdLst/>
              <a:ahLst/>
              <a:cxnLst/>
              <a:rect l="l" t="t" r="r" b="b"/>
              <a:pathLst>
                <a:path w="12465400" h="2376966">
                  <a:moveTo>
                    <a:pt x="0" y="0"/>
                  </a:moveTo>
                  <a:lnTo>
                    <a:pt x="12465400" y="0"/>
                  </a:lnTo>
                  <a:lnTo>
                    <a:pt x="12465400" y="2376966"/>
                  </a:lnTo>
                  <a:lnTo>
                    <a:pt x="0" y="23769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2465400" cy="23579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9527"/>
                </a:lnSpc>
              </a:pPr>
              <a:r>
                <a:rPr lang="en-US" sz="8050">
                  <a:solidFill>
                    <a:srgbClr val="B46133"/>
                  </a:solidFill>
                  <a:latin typeface="Railey"/>
                  <a:ea typeface="Railey"/>
                  <a:cs typeface="Railey"/>
                  <a:sym typeface="Railey"/>
                </a:rPr>
                <a:t>Spearman's rank correlation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4201" y="5532836"/>
            <a:ext cx="17923799" cy="398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464763"/>
                </a:solidFill>
                <a:latin typeface="Gochi Hand"/>
                <a:ea typeface="Gochi Hand"/>
                <a:cs typeface="Gochi Hand"/>
                <a:sym typeface="Gochi Hand"/>
              </a:rPr>
              <a:t>Output: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464763"/>
                </a:solidFill>
                <a:latin typeface="Gochi Hand"/>
                <a:ea typeface="Gochi Hand"/>
                <a:cs typeface="Gochi Hand"/>
                <a:sym typeface="Gochi Hand"/>
              </a:rPr>
              <a:t>Spearman's correlation coefficient: 0.045397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464763"/>
                </a:solidFill>
                <a:latin typeface="Gochi Hand"/>
                <a:ea typeface="Gochi Hand"/>
                <a:cs typeface="Gochi Hand"/>
                <a:sym typeface="Gochi Hand"/>
              </a:rPr>
              <a:t>p-value: 0.61661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464763"/>
                </a:solidFill>
                <a:latin typeface="Gochi Hand"/>
                <a:ea typeface="Gochi Hand"/>
                <a:cs typeface="Gochi Hand"/>
                <a:sym typeface="Gochi Hand"/>
              </a:rPr>
              <a:t>Conclusion: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464763"/>
                </a:solidFill>
                <a:latin typeface="Gochi Hand"/>
                <a:ea typeface="Gochi Hand"/>
                <a:cs typeface="Gochi Hand"/>
                <a:sym typeface="Gochi Hand"/>
              </a:rPr>
              <a:t>The correlation between the two variables is very weak, and the relationship is not statistically significant.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5633298" y="0"/>
            <a:ext cx="3252004" cy="3228353"/>
          </a:xfrm>
          <a:custGeom>
            <a:avLst/>
            <a:gdLst/>
            <a:ahLst/>
            <a:cxnLst/>
            <a:rect l="l" t="t" r="r" b="b"/>
            <a:pathLst>
              <a:path w="3252004" h="3228353">
                <a:moveTo>
                  <a:pt x="3252004" y="0"/>
                </a:moveTo>
                <a:lnTo>
                  <a:pt x="0" y="0"/>
                </a:lnTo>
                <a:lnTo>
                  <a:pt x="0" y="3228353"/>
                </a:lnTo>
                <a:lnTo>
                  <a:pt x="3252004" y="3228353"/>
                </a:lnTo>
                <a:lnTo>
                  <a:pt x="32520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71" b="-7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91953" y="9034120"/>
            <a:ext cx="262892" cy="74251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058"/>
              </a:lnSpc>
              <a:spcBef>
                <a:spcPct val="0"/>
              </a:spcBef>
            </a:pPr>
            <a:r>
              <a:rPr lang="en-US" dirty="0">
                <a:solidFill>
                  <a:srgbClr val="464763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2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4201" y="2295085"/>
            <a:ext cx="17303525" cy="3323476"/>
            <a:chOff x="0" y="0"/>
            <a:chExt cx="23071367" cy="44313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71367" cy="4431301"/>
            </a:xfrm>
            <a:custGeom>
              <a:avLst/>
              <a:gdLst/>
              <a:ahLst/>
              <a:cxnLst/>
              <a:rect l="l" t="t" r="r" b="b"/>
              <a:pathLst>
                <a:path w="23071367" h="4431301">
                  <a:moveTo>
                    <a:pt x="0" y="0"/>
                  </a:moveTo>
                  <a:lnTo>
                    <a:pt x="23071367" y="0"/>
                  </a:lnTo>
                  <a:lnTo>
                    <a:pt x="23071367" y="4431301"/>
                  </a:lnTo>
                  <a:lnTo>
                    <a:pt x="0" y="4431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3071367" cy="45170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79"/>
                </a:lnSpc>
              </a:pPr>
              <a:r>
                <a:rPr lang="en-US" sz="4199">
                  <a:solidFill>
                    <a:srgbClr val="4D4D4F"/>
                  </a:solidFill>
                  <a:latin typeface="Gochi Hand"/>
                  <a:ea typeface="Gochi Hand"/>
                  <a:cs typeface="Gochi Hand"/>
                  <a:sym typeface="Gochi Hand"/>
                </a:rPr>
                <a:t>H0: There is no significant difference in perceived support from family between males and females</a:t>
              </a:r>
            </a:p>
            <a:p>
              <a:pPr algn="l">
                <a:lnSpc>
                  <a:spcPts val="5879"/>
                </a:lnSpc>
              </a:pPr>
              <a:r>
                <a:rPr lang="en-US" sz="4199">
                  <a:solidFill>
                    <a:srgbClr val="4D4D4F"/>
                  </a:solidFill>
                  <a:latin typeface="Gochi Hand"/>
                  <a:ea typeface="Gochi Hand"/>
                  <a:cs typeface="Gochi Hand"/>
                  <a:sym typeface="Gochi Hand"/>
                </a:rPr>
                <a:t>H1: There is no significant difference in perceived support from family between males and females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1600" y="623887"/>
            <a:ext cx="8343647" cy="2105889"/>
            <a:chOff x="0" y="0"/>
            <a:chExt cx="11124863" cy="28078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24863" cy="2807852"/>
            </a:xfrm>
            <a:custGeom>
              <a:avLst/>
              <a:gdLst/>
              <a:ahLst/>
              <a:cxnLst/>
              <a:rect l="l" t="t" r="r" b="b"/>
              <a:pathLst>
                <a:path w="11124863" h="2807852">
                  <a:moveTo>
                    <a:pt x="0" y="0"/>
                  </a:moveTo>
                  <a:lnTo>
                    <a:pt x="11124863" y="0"/>
                  </a:lnTo>
                  <a:lnTo>
                    <a:pt x="11124863" y="2807852"/>
                  </a:lnTo>
                  <a:lnTo>
                    <a:pt x="0" y="2807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1124863" cy="27888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9527"/>
                </a:lnSpc>
              </a:pPr>
              <a:r>
                <a:rPr lang="en-US" sz="8050">
                  <a:solidFill>
                    <a:srgbClr val="B46133"/>
                  </a:solidFill>
                  <a:latin typeface="Railey"/>
                  <a:ea typeface="Railey"/>
                  <a:cs typeface="Railey"/>
                  <a:sym typeface="Railey"/>
                </a:rPr>
                <a:t>Mann-Whitney U test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64201" y="5532836"/>
            <a:ext cx="17923799" cy="332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464763"/>
                </a:solidFill>
                <a:latin typeface="Gochi Hand"/>
                <a:ea typeface="Gochi Hand"/>
                <a:cs typeface="Gochi Hand"/>
                <a:sym typeface="Gochi Hand"/>
              </a:rPr>
              <a:t>Output: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464763"/>
                </a:solidFill>
                <a:latin typeface="Gochi Hand"/>
                <a:ea typeface="Gochi Hand"/>
                <a:cs typeface="Gochi Hand"/>
                <a:sym typeface="Gochi Hand"/>
              </a:rPr>
              <a:t>W = 1898.5, p-value = 0.9021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464763"/>
                </a:solidFill>
                <a:latin typeface="Gochi Hand"/>
                <a:ea typeface="Gochi Hand"/>
                <a:cs typeface="Gochi Hand"/>
                <a:sym typeface="Gochi Hand"/>
              </a:rPr>
              <a:t>Conclusion: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464763"/>
                </a:solidFill>
                <a:latin typeface="Gochi Hand"/>
                <a:ea typeface="Gochi Hand"/>
                <a:cs typeface="Gochi Hand"/>
                <a:sym typeface="Gochi Hand"/>
              </a:rPr>
              <a:t>TSince the p-value is large (0.9021), it suggests that there is no significant difference between males and females in terms of their perceived support from family.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04883" y="8808006"/>
            <a:ext cx="259686" cy="83356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536"/>
              </a:lnSpc>
              <a:spcBef>
                <a:spcPct val="0"/>
              </a:spcBef>
            </a:pPr>
            <a:r>
              <a:rPr lang="en-US" dirty="0">
                <a:solidFill>
                  <a:srgbClr val="464763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FF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9297" y="1930937"/>
            <a:ext cx="18068214" cy="2291724"/>
            <a:chOff x="0" y="0"/>
            <a:chExt cx="24090952" cy="30556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90953" cy="3055632"/>
            </a:xfrm>
            <a:custGeom>
              <a:avLst/>
              <a:gdLst/>
              <a:ahLst/>
              <a:cxnLst/>
              <a:rect l="l" t="t" r="r" b="b"/>
              <a:pathLst>
                <a:path w="24090953" h="3055632">
                  <a:moveTo>
                    <a:pt x="0" y="0"/>
                  </a:moveTo>
                  <a:lnTo>
                    <a:pt x="24090953" y="0"/>
                  </a:lnTo>
                  <a:lnTo>
                    <a:pt x="24090953" y="3055632"/>
                  </a:lnTo>
                  <a:lnTo>
                    <a:pt x="0" y="30556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24090952" cy="31413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B46133"/>
                  </a:solidFill>
                  <a:latin typeface="Gochi Hand"/>
                  <a:ea typeface="Gochi Hand"/>
                  <a:cs typeface="Gochi Hand"/>
                  <a:sym typeface="Gochi Hand"/>
                </a:rPr>
                <a:t>Hypothesis:</a:t>
              </a:r>
            </a:p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B46133"/>
                  </a:solidFill>
                  <a:latin typeface="Gochi Hand"/>
                  <a:ea typeface="Gochi Hand"/>
                  <a:cs typeface="Gochi Hand"/>
                  <a:sym typeface="Gochi Hand"/>
                </a:rPr>
                <a:t> H0:There is no significant difference Age group and financial support from family.</a:t>
              </a:r>
            </a:p>
            <a:p>
              <a:pPr algn="l">
                <a:lnSpc>
                  <a:spcPts val="5319"/>
                </a:lnSpc>
              </a:pPr>
              <a:r>
                <a:rPr lang="en-US" sz="3799">
                  <a:solidFill>
                    <a:srgbClr val="B46133"/>
                  </a:solidFill>
                  <a:latin typeface="Gochi Hand"/>
                  <a:ea typeface="Gochi Hand"/>
                  <a:cs typeface="Gochi Hand"/>
                  <a:sym typeface="Gochi Hand"/>
                </a:rPr>
                <a:t>H1:There is a significant difference age group and financial support from family.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137339" y="272644"/>
            <a:ext cx="7142074" cy="2003591"/>
            <a:chOff x="0" y="0"/>
            <a:chExt cx="8473018" cy="2376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73018" cy="2376966"/>
            </a:xfrm>
            <a:custGeom>
              <a:avLst/>
              <a:gdLst/>
              <a:ahLst/>
              <a:cxnLst/>
              <a:rect l="l" t="t" r="r" b="b"/>
              <a:pathLst>
                <a:path w="8473018" h="2376966">
                  <a:moveTo>
                    <a:pt x="0" y="0"/>
                  </a:moveTo>
                  <a:lnTo>
                    <a:pt x="8473018" y="0"/>
                  </a:lnTo>
                  <a:lnTo>
                    <a:pt x="8473018" y="2376966"/>
                  </a:lnTo>
                  <a:lnTo>
                    <a:pt x="0" y="23769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8473018" cy="23579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9527"/>
                </a:lnSpc>
              </a:pPr>
              <a:r>
                <a:rPr lang="en-US" sz="8050">
                  <a:solidFill>
                    <a:srgbClr val="21222E"/>
                  </a:solidFill>
                  <a:latin typeface="Railey"/>
                  <a:ea typeface="Railey"/>
                  <a:cs typeface="Railey"/>
                  <a:sym typeface="Railey"/>
                </a:rPr>
                <a:t>Kruskal Wallis Test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851225" y="4222661"/>
            <a:ext cx="7321353" cy="5811324"/>
          </a:xfrm>
          <a:custGeom>
            <a:avLst/>
            <a:gdLst/>
            <a:ahLst/>
            <a:cxnLst/>
            <a:rect l="l" t="t" r="r" b="b"/>
            <a:pathLst>
              <a:path w="7321353" h="5811324">
                <a:moveTo>
                  <a:pt x="0" y="0"/>
                </a:moveTo>
                <a:lnTo>
                  <a:pt x="7321353" y="0"/>
                </a:lnTo>
                <a:lnTo>
                  <a:pt x="7321353" y="5811324"/>
                </a:lnTo>
                <a:lnTo>
                  <a:pt x="0" y="5811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4411" y="4379701"/>
            <a:ext cx="18103589" cy="5323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637F51"/>
                </a:solidFill>
                <a:latin typeface="Gochi Hand"/>
                <a:ea typeface="Gochi Hand"/>
                <a:cs typeface="Gochi Hand"/>
                <a:sym typeface="Gochi Hand"/>
              </a:rPr>
              <a:t>Output: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637F51"/>
                </a:solidFill>
                <a:latin typeface="Gochi Hand"/>
                <a:ea typeface="Gochi Hand"/>
                <a:cs typeface="Gochi Hand"/>
                <a:sym typeface="Gochi Hand"/>
              </a:rPr>
              <a:t>Test Statistic: 1.87</a:t>
            </a:r>
          </a:p>
          <a:p>
            <a:pPr marL="820417" lvl="1" indent="-410209" algn="l">
              <a:lnSpc>
                <a:spcPts val="5319"/>
              </a:lnSpc>
              <a:buFont typeface="Arial"/>
              <a:buChar char="•"/>
            </a:pPr>
            <a:r>
              <a:rPr lang="en-US" sz="3799">
                <a:solidFill>
                  <a:srgbClr val="637F51"/>
                </a:solidFill>
                <a:latin typeface="Gochi Hand"/>
                <a:ea typeface="Gochi Hand"/>
                <a:cs typeface="Gochi Hand"/>
                <a:sym typeface="Gochi Hand"/>
              </a:rPr>
              <a:t>P-value: 0.17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637F51"/>
                </a:solidFill>
                <a:latin typeface="Gochi Hand"/>
                <a:ea typeface="Gochi Hand"/>
                <a:cs typeface="Gochi Hand"/>
                <a:sym typeface="Gochi Hand"/>
              </a:rPr>
              <a:t>Conclusion: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637F51"/>
                </a:solidFill>
                <a:latin typeface="Gochi Hand"/>
                <a:ea typeface="Gochi Hand"/>
                <a:cs typeface="Gochi Hand"/>
                <a:sym typeface="Gochi Hand"/>
              </a:rPr>
              <a:t>Since the p-value (0.17) is greater than the common significance level of 0.05, we fail to reject the null hypothesis (H₀). This means that there is no significant difference in financial satisfaction across the different age groups.</a:t>
            </a:r>
          </a:p>
          <a:p>
            <a:pPr algn="l">
              <a:lnSpc>
                <a:spcPts val="5319"/>
              </a:lnSpc>
            </a:pPr>
            <a:endParaRPr lang="en-US" sz="3799">
              <a:solidFill>
                <a:srgbClr val="637F51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123107" y="8723831"/>
            <a:ext cx="272510" cy="82907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985"/>
              </a:lnSpc>
              <a:spcBef>
                <a:spcPct val="0"/>
              </a:spcBef>
            </a:pPr>
            <a:r>
              <a:rPr lang="en-US" dirty="0">
                <a:solidFill>
                  <a:srgbClr val="637F51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7F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037" y="753059"/>
            <a:ext cx="7037294" cy="1312326"/>
            <a:chOff x="0" y="0"/>
            <a:chExt cx="8675800" cy="1617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75800" cy="1617877"/>
            </a:xfrm>
            <a:custGeom>
              <a:avLst/>
              <a:gdLst/>
              <a:ahLst/>
              <a:cxnLst/>
              <a:rect l="l" t="t" r="r" b="b"/>
              <a:pathLst>
                <a:path w="8675800" h="1617877">
                  <a:moveTo>
                    <a:pt x="0" y="0"/>
                  </a:moveTo>
                  <a:lnTo>
                    <a:pt x="8675800" y="0"/>
                  </a:lnTo>
                  <a:lnTo>
                    <a:pt x="8675800" y="1617877"/>
                  </a:lnTo>
                  <a:lnTo>
                    <a:pt x="0" y="1617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8675800" cy="16083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193"/>
                </a:lnSpc>
              </a:pPr>
              <a:r>
                <a:rPr lang="en-US" sz="6943">
                  <a:solidFill>
                    <a:srgbClr val="E5DDC8"/>
                  </a:solidFill>
                  <a:latin typeface="Gochi Hand"/>
                  <a:ea typeface="Gochi Hand"/>
                  <a:cs typeface="Gochi Hand"/>
                  <a:sym typeface="Gochi Hand"/>
                </a:rPr>
                <a:t>Bartlett’s test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08037" y="4901095"/>
            <a:ext cx="11479562" cy="1726114"/>
          </a:xfrm>
          <a:custGeom>
            <a:avLst/>
            <a:gdLst/>
            <a:ahLst/>
            <a:cxnLst/>
            <a:rect l="l" t="t" r="r" b="b"/>
            <a:pathLst>
              <a:path w="11479562" h="1726114">
                <a:moveTo>
                  <a:pt x="0" y="0"/>
                </a:moveTo>
                <a:lnTo>
                  <a:pt x="11479562" y="0"/>
                </a:lnTo>
                <a:lnTo>
                  <a:pt x="11479562" y="1726114"/>
                </a:lnTo>
                <a:lnTo>
                  <a:pt x="0" y="17261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8" t="-80657" b="-3383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376488" y="6172200"/>
            <a:ext cx="3823023" cy="4114800"/>
          </a:xfrm>
          <a:custGeom>
            <a:avLst/>
            <a:gdLst/>
            <a:ahLst/>
            <a:cxnLst/>
            <a:rect l="l" t="t" r="r" b="b"/>
            <a:pathLst>
              <a:path w="3823023" h="4114800">
                <a:moveTo>
                  <a:pt x="0" y="0"/>
                </a:moveTo>
                <a:lnTo>
                  <a:pt x="3823024" y="0"/>
                </a:lnTo>
                <a:lnTo>
                  <a:pt x="3823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08037" y="2244890"/>
            <a:ext cx="13638079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AC257"/>
                </a:solidFill>
                <a:latin typeface="Gochi Hand"/>
                <a:ea typeface="Gochi Hand"/>
                <a:cs typeface="Gochi Hand"/>
                <a:sym typeface="Gochi Hand"/>
              </a:rPr>
              <a:t>Ho: Correlation matrix is an identity matrix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AC257"/>
                </a:solidFill>
                <a:latin typeface="Gochi Hand"/>
                <a:ea typeface="Gochi Hand"/>
                <a:cs typeface="Gochi Hand"/>
                <a:sym typeface="Gochi Hand"/>
              </a:rPr>
              <a:t>         V/S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FAC257"/>
                </a:solidFill>
                <a:latin typeface="Gochi Hand"/>
                <a:ea typeface="Gochi Hand"/>
                <a:cs typeface="Gochi Hand"/>
                <a:sym typeface="Gochi Hand"/>
              </a:rPr>
              <a:t> H1:Correlation matrix is not an identity matrix</a:t>
            </a:r>
          </a:p>
          <a:p>
            <a:pPr algn="l">
              <a:lnSpc>
                <a:spcPts val="5319"/>
              </a:lnSpc>
            </a:pPr>
            <a:endParaRPr lang="en-US" sz="3799">
              <a:solidFill>
                <a:srgbClr val="FAC257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5730" y="7159625"/>
            <a:ext cx="16736541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EF0FF"/>
                </a:solidFill>
                <a:latin typeface="Gochi Hand"/>
                <a:ea typeface="Gochi Hand"/>
                <a:cs typeface="Gochi Hand"/>
                <a:sym typeface="Gochi Hand"/>
              </a:rPr>
              <a:t>Conclusion: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EF0FF"/>
                </a:solidFill>
                <a:latin typeface="Gochi Hand"/>
                <a:ea typeface="Gochi Hand"/>
                <a:cs typeface="Gochi Hand"/>
                <a:sym typeface="Gochi Hand"/>
              </a:rPr>
              <a:t>p≤0.05): Reject H0 Conclude that the dataset is suitable and it is not an Identity matrix.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4000" y="8646594"/>
            <a:ext cx="237244" cy="122341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2138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2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8037" y="510294"/>
            <a:ext cx="11422846" cy="1213408"/>
            <a:chOff x="0" y="0"/>
            <a:chExt cx="15230462" cy="1617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30463" cy="1617877"/>
            </a:xfrm>
            <a:custGeom>
              <a:avLst/>
              <a:gdLst/>
              <a:ahLst/>
              <a:cxnLst/>
              <a:rect l="l" t="t" r="r" b="b"/>
              <a:pathLst>
                <a:path w="15230463" h="1617877">
                  <a:moveTo>
                    <a:pt x="0" y="0"/>
                  </a:moveTo>
                  <a:lnTo>
                    <a:pt x="15230463" y="0"/>
                  </a:lnTo>
                  <a:lnTo>
                    <a:pt x="15230463" y="1617877"/>
                  </a:lnTo>
                  <a:lnTo>
                    <a:pt x="0" y="16178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15230462" cy="16083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193"/>
                </a:lnSpc>
              </a:pPr>
              <a:r>
                <a:rPr lang="en-US" sz="6943">
                  <a:solidFill>
                    <a:srgbClr val="21222E"/>
                  </a:solidFill>
                  <a:latin typeface="Gochi Hand"/>
                  <a:ea typeface="Gochi Hand"/>
                  <a:cs typeface="Gochi Hand"/>
                  <a:sym typeface="Gochi Hand"/>
                </a:rPr>
                <a:t>Kaiser -Meyer-Olkin (KMO) test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10632574">
            <a:off x="15180639" y="-320344"/>
            <a:ext cx="3246951" cy="4114800"/>
          </a:xfrm>
          <a:custGeom>
            <a:avLst/>
            <a:gdLst/>
            <a:ahLst/>
            <a:cxnLst/>
            <a:rect l="l" t="t" r="r" b="b"/>
            <a:pathLst>
              <a:path w="3246951" h="4114800">
                <a:moveTo>
                  <a:pt x="0" y="0"/>
                </a:moveTo>
                <a:lnTo>
                  <a:pt x="3246951" y="0"/>
                </a:lnTo>
                <a:lnTo>
                  <a:pt x="32469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73117" y="2275235"/>
            <a:ext cx="13638079" cy="132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C1FF72"/>
                </a:solidFill>
                <a:latin typeface="Gochi Hand"/>
                <a:ea typeface="Gochi Hand"/>
                <a:cs typeface="Gochi Hand"/>
                <a:sym typeface="Gochi Hand"/>
              </a:rPr>
              <a:t>H0: The sample data is not adequate for factor analysis 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C1FF72"/>
                </a:solidFill>
                <a:latin typeface="Gochi Hand"/>
                <a:ea typeface="Gochi Hand"/>
                <a:cs typeface="Gochi Hand"/>
                <a:sym typeface="Gochi Hand"/>
              </a:rPr>
              <a:t>H1:The sample data is adequate for factor analysis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037" y="4426616"/>
            <a:ext cx="6819040" cy="132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464763"/>
                </a:solidFill>
                <a:latin typeface="Gochi Hand"/>
                <a:ea typeface="Gochi Hand"/>
                <a:cs typeface="Gochi Hand"/>
                <a:sym typeface="Gochi Hand"/>
              </a:rPr>
              <a:t>KMO value &gt;=0.5 – reject H0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464763"/>
                </a:solidFill>
                <a:latin typeface="Gochi Hand"/>
                <a:ea typeface="Gochi Hand"/>
                <a:cs typeface="Gochi Hand"/>
                <a:sym typeface="Gochi Hand"/>
              </a:rPr>
              <a:t>KMO value &lt;0.5 –  Accept H0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8037" y="6577996"/>
            <a:ext cx="16096078" cy="26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EEF0FF"/>
                </a:solidFill>
                <a:latin typeface="Gochi Hand"/>
                <a:ea typeface="Gochi Hand"/>
                <a:cs typeface="Gochi Hand"/>
                <a:sym typeface="Gochi Hand"/>
              </a:rPr>
              <a:t>KMO value- 0.746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EEF0FF"/>
                </a:solidFill>
                <a:latin typeface="Gochi Hand"/>
                <a:ea typeface="Gochi Hand"/>
                <a:cs typeface="Gochi Hand"/>
                <a:sym typeface="Gochi Hand"/>
              </a:rPr>
              <a:t>conclusion:</a:t>
            </a:r>
          </a:p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EEF0FF"/>
                </a:solidFill>
                <a:latin typeface="Gochi Hand"/>
                <a:ea typeface="Gochi Hand"/>
                <a:cs typeface="Gochi Hand"/>
                <a:sym typeface="Gochi Hand"/>
              </a:rPr>
              <a:t>As KMO value is more than o.5 we reject H0 and can conclude that the Sample data is adequate for factor analysis.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27831" y="8771304"/>
            <a:ext cx="262892" cy="75212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31659"/>
            <a:ext cx="6629136" cy="1819253"/>
            <a:chOff x="0" y="0"/>
            <a:chExt cx="8838848" cy="2425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38848" cy="2425670"/>
            </a:xfrm>
            <a:custGeom>
              <a:avLst/>
              <a:gdLst/>
              <a:ahLst/>
              <a:cxnLst/>
              <a:rect l="l" t="t" r="r" b="b"/>
              <a:pathLst>
                <a:path w="8838848" h="2425670">
                  <a:moveTo>
                    <a:pt x="0" y="0"/>
                  </a:moveTo>
                  <a:lnTo>
                    <a:pt x="8838848" y="0"/>
                  </a:lnTo>
                  <a:lnTo>
                    <a:pt x="8838848" y="2425670"/>
                  </a:lnTo>
                  <a:lnTo>
                    <a:pt x="0" y="24256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8838848" cy="24066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730"/>
                </a:lnSpc>
              </a:pPr>
              <a:r>
                <a:rPr lang="en-US" sz="8245">
                  <a:solidFill>
                    <a:srgbClr val="191715"/>
                  </a:solidFill>
                  <a:latin typeface="Railey"/>
                  <a:ea typeface="Railey"/>
                  <a:cs typeface="Railey"/>
                  <a:sym typeface="Railey"/>
                </a:rPr>
                <a:t>Factor Analysis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1485941" y="7366978"/>
            <a:ext cx="5637088" cy="2920022"/>
          </a:xfrm>
          <a:custGeom>
            <a:avLst/>
            <a:gdLst/>
            <a:ahLst/>
            <a:cxnLst/>
            <a:rect l="l" t="t" r="r" b="b"/>
            <a:pathLst>
              <a:path w="5637088" h="2920022">
                <a:moveTo>
                  <a:pt x="0" y="0"/>
                </a:moveTo>
                <a:lnTo>
                  <a:pt x="5637089" y="0"/>
                </a:lnTo>
                <a:lnTo>
                  <a:pt x="5637089" y="2920022"/>
                </a:lnTo>
                <a:lnTo>
                  <a:pt x="0" y="292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3" r="-4343" b="-432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4350" y="2585684"/>
            <a:ext cx="17347411" cy="6075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47"/>
              </a:lnSpc>
            </a:pPr>
            <a:r>
              <a:rPr lang="en-US" sz="3819">
                <a:solidFill>
                  <a:srgbClr val="454763"/>
                </a:solidFill>
                <a:latin typeface="Gochi Hand"/>
                <a:ea typeface="Gochi Hand"/>
                <a:cs typeface="Gochi Hand"/>
                <a:sym typeface="Gochi Hand"/>
              </a:rPr>
              <a:t>Objective: Simplify complex datasets by reducing a large number of variables into a smaller set of meaningful factors</a:t>
            </a:r>
          </a:p>
          <a:p>
            <a:pPr algn="l">
              <a:lnSpc>
                <a:spcPts val="5347"/>
              </a:lnSpc>
            </a:pPr>
            <a:endParaRPr lang="en-US" sz="3819">
              <a:solidFill>
                <a:srgbClr val="454763"/>
              </a:solidFill>
              <a:latin typeface="Gochi Hand"/>
              <a:ea typeface="Gochi Hand"/>
              <a:cs typeface="Gochi Hand"/>
              <a:sym typeface="Gochi Hand"/>
            </a:endParaRPr>
          </a:p>
          <a:p>
            <a:pPr algn="l">
              <a:lnSpc>
                <a:spcPts val="5347"/>
              </a:lnSpc>
            </a:pPr>
            <a:r>
              <a:rPr lang="en-US" sz="3819">
                <a:solidFill>
                  <a:srgbClr val="454763"/>
                </a:solidFill>
                <a:latin typeface="Gochi Hand"/>
                <a:ea typeface="Gochi Hand"/>
                <a:cs typeface="Gochi Hand"/>
                <a:sym typeface="Gochi Hand"/>
              </a:rPr>
              <a:t>No of independent variables: 15</a:t>
            </a:r>
          </a:p>
          <a:p>
            <a:pPr algn="l">
              <a:lnSpc>
                <a:spcPts val="5347"/>
              </a:lnSpc>
            </a:pPr>
            <a:r>
              <a:rPr lang="en-US" sz="3819">
                <a:solidFill>
                  <a:srgbClr val="454763"/>
                </a:solidFill>
                <a:latin typeface="Gochi Hand"/>
                <a:ea typeface="Gochi Hand"/>
                <a:cs typeface="Gochi Hand"/>
                <a:sym typeface="Gochi Hand"/>
              </a:rPr>
              <a:t>Dependent Variable: Dignity Score</a:t>
            </a:r>
          </a:p>
          <a:p>
            <a:pPr algn="l">
              <a:lnSpc>
                <a:spcPts val="5347"/>
              </a:lnSpc>
            </a:pPr>
            <a:endParaRPr lang="en-US" sz="3819">
              <a:solidFill>
                <a:srgbClr val="454763"/>
              </a:solidFill>
              <a:latin typeface="Gochi Hand"/>
              <a:ea typeface="Gochi Hand"/>
              <a:cs typeface="Gochi Hand"/>
              <a:sym typeface="Gochi Hand"/>
            </a:endParaRPr>
          </a:p>
          <a:p>
            <a:pPr algn="l">
              <a:lnSpc>
                <a:spcPts val="5347"/>
              </a:lnSpc>
            </a:pPr>
            <a:r>
              <a:rPr lang="en-US" sz="3819">
                <a:solidFill>
                  <a:srgbClr val="454763"/>
                </a:solidFill>
                <a:latin typeface="Gochi Hand"/>
                <a:ea typeface="Gochi Hand"/>
                <a:cs typeface="Gochi Hand"/>
                <a:sym typeface="Gochi Hand"/>
              </a:rPr>
              <a:t>Since there are 15 variables, to minimize the dimension of MLR a factor analysis is done on those 15 variables .</a:t>
            </a:r>
          </a:p>
          <a:p>
            <a:pPr algn="l">
              <a:lnSpc>
                <a:spcPts val="5347"/>
              </a:lnSpc>
            </a:pPr>
            <a:endParaRPr lang="en-US" sz="3819">
              <a:solidFill>
                <a:srgbClr val="454763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123029" y="8691102"/>
            <a:ext cx="272510" cy="85792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349"/>
              </a:lnSpc>
              <a:spcBef>
                <a:spcPct val="0"/>
              </a:spcBef>
            </a:pPr>
            <a:r>
              <a:rPr lang="en-US" dirty="0">
                <a:solidFill>
                  <a:srgbClr val="454763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9533" y="-2897227"/>
            <a:ext cx="2621296" cy="4945841"/>
          </a:xfrm>
          <a:custGeom>
            <a:avLst/>
            <a:gdLst/>
            <a:ahLst/>
            <a:cxnLst/>
            <a:rect l="l" t="t" r="r" b="b"/>
            <a:pathLst>
              <a:path w="2621296" h="4945841">
                <a:moveTo>
                  <a:pt x="0" y="0"/>
                </a:moveTo>
                <a:lnTo>
                  <a:pt x="2621296" y="0"/>
                </a:lnTo>
                <a:lnTo>
                  <a:pt x="2621296" y="4945841"/>
                </a:lnTo>
                <a:lnTo>
                  <a:pt x="0" y="49458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72" r="-7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35924" y="-2684807"/>
            <a:ext cx="2565655" cy="4945841"/>
          </a:xfrm>
          <a:custGeom>
            <a:avLst/>
            <a:gdLst/>
            <a:ahLst/>
            <a:cxnLst/>
            <a:rect l="l" t="t" r="r" b="b"/>
            <a:pathLst>
              <a:path w="2565655" h="4945841">
                <a:moveTo>
                  <a:pt x="0" y="0"/>
                </a:moveTo>
                <a:lnTo>
                  <a:pt x="2565655" y="0"/>
                </a:lnTo>
                <a:lnTo>
                  <a:pt x="2565655" y="4945841"/>
                </a:lnTo>
                <a:lnTo>
                  <a:pt x="0" y="4945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46" r="-4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22944" y="-2684807"/>
            <a:ext cx="2757306" cy="4945841"/>
          </a:xfrm>
          <a:custGeom>
            <a:avLst/>
            <a:gdLst/>
            <a:ahLst/>
            <a:cxnLst/>
            <a:rect l="l" t="t" r="r" b="b"/>
            <a:pathLst>
              <a:path w="2757306" h="4945841">
                <a:moveTo>
                  <a:pt x="0" y="0"/>
                </a:moveTo>
                <a:lnTo>
                  <a:pt x="2757306" y="0"/>
                </a:lnTo>
                <a:lnTo>
                  <a:pt x="2757306" y="4945841"/>
                </a:lnTo>
                <a:lnTo>
                  <a:pt x="0" y="49458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t="-78" b="-78"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322133" y="-2897227"/>
            <a:ext cx="2701666" cy="4945841"/>
          </a:xfrm>
          <a:custGeom>
            <a:avLst/>
            <a:gdLst/>
            <a:ahLst/>
            <a:cxnLst/>
            <a:rect l="l" t="t" r="r" b="b"/>
            <a:pathLst>
              <a:path w="2701666" h="4945841">
                <a:moveTo>
                  <a:pt x="2701666" y="0"/>
                </a:moveTo>
                <a:lnTo>
                  <a:pt x="0" y="0"/>
                </a:lnTo>
                <a:lnTo>
                  <a:pt x="0" y="4945841"/>
                </a:lnTo>
                <a:lnTo>
                  <a:pt x="2701666" y="4945841"/>
                </a:lnTo>
                <a:lnTo>
                  <a:pt x="270166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t="-104" b="-10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76794" y="-2684807"/>
            <a:ext cx="3122062" cy="4945841"/>
          </a:xfrm>
          <a:custGeom>
            <a:avLst/>
            <a:gdLst/>
            <a:ahLst/>
            <a:cxnLst/>
            <a:rect l="l" t="t" r="r" b="b"/>
            <a:pathLst>
              <a:path w="3122062" h="4945841">
                <a:moveTo>
                  <a:pt x="0" y="0"/>
                </a:moveTo>
                <a:lnTo>
                  <a:pt x="3122062" y="0"/>
                </a:lnTo>
                <a:lnTo>
                  <a:pt x="3122062" y="4945841"/>
                </a:lnTo>
                <a:lnTo>
                  <a:pt x="0" y="49458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l="-114" r="-11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604753" y="330766"/>
            <a:ext cx="950092" cy="950092"/>
          </a:xfrm>
          <a:custGeom>
            <a:avLst/>
            <a:gdLst/>
            <a:ahLst/>
            <a:cxnLst/>
            <a:rect l="l" t="t" r="r" b="b"/>
            <a:pathLst>
              <a:path w="950092" h="950092">
                <a:moveTo>
                  <a:pt x="0" y="0"/>
                </a:moveTo>
                <a:lnTo>
                  <a:pt x="950092" y="0"/>
                </a:lnTo>
                <a:lnTo>
                  <a:pt x="950092" y="950092"/>
                </a:lnTo>
                <a:lnTo>
                  <a:pt x="0" y="950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655489" y="399758"/>
            <a:ext cx="848620" cy="833476"/>
            <a:chOff x="0" y="0"/>
            <a:chExt cx="1131493" cy="11113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31493" cy="1111301"/>
            </a:xfrm>
            <a:custGeom>
              <a:avLst/>
              <a:gdLst/>
              <a:ahLst/>
              <a:cxnLst/>
              <a:rect l="l" t="t" r="r" b="b"/>
              <a:pathLst>
                <a:path w="1131493" h="1111301">
                  <a:moveTo>
                    <a:pt x="0" y="0"/>
                  </a:moveTo>
                  <a:lnTo>
                    <a:pt x="1131493" y="0"/>
                  </a:lnTo>
                  <a:lnTo>
                    <a:pt x="1131493" y="1111301"/>
                  </a:lnTo>
                  <a:lnTo>
                    <a:pt x="0" y="1111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131493" cy="10922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879"/>
                </a:lnSpc>
              </a:pPr>
              <a:r>
                <a:rPr lang="en-US" sz="3288">
                  <a:solidFill>
                    <a:srgbClr val="000000"/>
                  </a:solidFill>
                  <a:latin typeface="Railey"/>
                  <a:ea typeface="Railey"/>
                  <a:cs typeface="Railey"/>
                  <a:sym typeface="Railey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33636" y="399758"/>
            <a:ext cx="3969481" cy="862051"/>
            <a:chOff x="0" y="0"/>
            <a:chExt cx="5292641" cy="11494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92641" cy="1149401"/>
            </a:xfrm>
            <a:custGeom>
              <a:avLst/>
              <a:gdLst/>
              <a:ahLst/>
              <a:cxnLst/>
              <a:rect l="l" t="t" r="r" b="b"/>
              <a:pathLst>
                <a:path w="5292641" h="1149401">
                  <a:moveTo>
                    <a:pt x="0" y="0"/>
                  </a:moveTo>
                  <a:lnTo>
                    <a:pt x="5292641" y="0"/>
                  </a:lnTo>
                  <a:lnTo>
                    <a:pt x="5292641" y="1149401"/>
                  </a:lnTo>
                  <a:lnTo>
                    <a:pt x="0" y="1149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5292641" cy="12446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85"/>
                </a:lnSpc>
              </a:pPr>
              <a:r>
                <a:rPr lang="en-US" sz="506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Introduction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38341" y="1739447"/>
            <a:ext cx="3362567" cy="862051"/>
            <a:chOff x="0" y="0"/>
            <a:chExt cx="4483423" cy="11494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83423" cy="1149401"/>
            </a:xfrm>
            <a:custGeom>
              <a:avLst/>
              <a:gdLst/>
              <a:ahLst/>
              <a:cxnLst/>
              <a:rect l="l" t="t" r="r" b="b"/>
              <a:pathLst>
                <a:path w="4483423" h="1149401">
                  <a:moveTo>
                    <a:pt x="0" y="0"/>
                  </a:moveTo>
                  <a:lnTo>
                    <a:pt x="4483423" y="0"/>
                  </a:lnTo>
                  <a:lnTo>
                    <a:pt x="4483423" y="1149401"/>
                  </a:lnTo>
                  <a:lnTo>
                    <a:pt x="0" y="1149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4483423" cy="12446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85"/>
                </a:lnSpc>
              </a:pPr>
              <a:r>
                <a:rPr lang="en-US" sz="506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Objectives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4554017" y="2827782"/>
            <a:ext cx="950092" cy="950092"/>
          </a:xfrm>
          <a:custGeom>
            <a:avLst/>
            <a:gdLst/>
            <a:ahLst/>
            <a:cxnLst/>
            <a:rect l="l" t="t" r="r" b="b"/>
            <a:pathLst>
              <a:path w="950092" h="950092">
                <a:moveTo>
                  <a:pt x="0" y="0"/>
                </a:moveTo>
                <a:lnTo>
                  <a:pt x="950092" y="0"/>
                </a:lnTo>
                <a:lnTo>
                  <a:pt x="950092" y="950092"/>
                </a:lnTo>
                <a:lnTo>
                  <a:pt x="0" y="950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554018" y="3041967"/>
            <a:ext cx="848621" cy="812107"/>
            <a:chOff x="0" y="0"/>
            <a:chExt cx="1131495" cy="108280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31495" cy="1082809"/>
            </a:xfrm>
            <a:custGeom>
              <a:avLst/>
              <a:gdLst/>
              <a:ahLst/>
              <a:cxnLst/>
              <a:rect l="l" t="t" r="r" b="b"/>
              <a:pathLst>
                <a:path w="1131495" h="1082809">
                  <a:moveTo>
                    <a:pt x="0" y="0"/>
                  </a:moveTo>
                  <a:lnTo>
                    <a:pt x="1131495" y="0"/>
                  </a:lnTo>
                  <a:lnTo>
                    <a:pt x="1131495" y="1082809"/>
                  </a:lnTo>
                  <a:lnTo>
                    <a:pt x="0" y="1082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1131495" cy="10637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879"/>
                </a:lnSpc>
              </a:pPr>
              <a:r>
                <a:rPr lang="en-US" sz="3288">
                  <a:solidFill>
                    <a:srgbClr val="000000"/>
                  </a:solidFill>
                  <a:latin typeface="Railey"/>
                  <a:ea typeface="Railey"/>
                  <a:cs typeface="Railey"/>
                  <a:sym typeface="Railey"/>
                </a:rPr>
                <a:t>03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638341" y="2992023"/>
            <a:ext cx="6457824" cy="862051"/>
            <a:chOff x="0" y="0"/>
            <a:chExt cx="8610432" cy="114940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610432" cy="1149401"/>
            </a:xfrm>
            <a:custGeom>
              <a:avLst/>
              <a:gdLst/>
              <a:ahLst/>
              <a:cxnLst/>
              <a:rect l="l" t="t" r="r" b="b"/>
              <a:pathLst>
                <a:path w="8610432" h="1149401">
                  <a:moveTo>
                    <a:pt x="0" y="0"/>
                  </a:moveTo>
                  <a:lnTo>
                    <a:pt x="8610432" y="0"/>
                  </a:lnTo>
                  <a:lnTo>
                    <a:pt x="8610432" y="1149401"/>
                  </a:lnTo>
                  <a:lnTo>
                    <a:pt x="0" y="1149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8610432" cy="12446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85"/>
                </a:lnSpc>
              </a:pPr>
              <a:r>
                <a:rPr lang="en-US" sz="506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Research methodology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4554017" y="4139824"/>
            <a:ext cx="950092" cy="950092"/>
          </a:xfrm>
          <a:custGeom>
            <a:avLst/>
            <a:gdLst/>
            <a:ahLst/>
            <a:cxnLst/>
            <a:rect l="l" t="t" r="r" b="b"/>
            <a:pathLst>
              <a:path w="950092" h="950092">
                <a:moveTo>
                  <a:pt x="0" y="0"/>
                </a:moveTo>
                <a:lnTo>
                  <a:pt x="950092" y="0"/>
                </a:lnTo>
                <a:lnTo>
                  <a:pt x="950092" y="950092"/>
                </a:lnTo>
                <a:lnTo>
                  <a:pt x="0" y="950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4604753" y="4254124"/>
            <a:ext cx="848621" cy="889376"/>
            <a:chOff x="0" y="0"/>
            <a:chExt cx="1131495" cy="118583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31495" cy="991999"/>
            </a:xfrm>
            <a:custGeom>
              <a:avLst/>
              <a:gdLst/>
              <a:ahLst/>
              <a:cxnLst/>
              <a:rect l="l" t="t" r="r" b="b"/>
              <a:pathLst>
                <a:path w="1131495" h="991999">
                  <a:moveTo>
                    <a:pt x="0" y="0"/>
                  </a:moveTo>
                  <a:lnTo>
                    <a:pt x="1131495" y="0"/>
                  </a:lnTo>
                  <a:lnTo>
                    <a:pt x="1131495" y="991999"/>
                  </a:lnTo>
                  <a:lnTo>
                    <a:pt x="0" y="991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212885"/>
              <a:ext cx="1131495" cy="9729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879"/>
                </a:lnSpc>
              </a:pPr>
              <a:r>
                <a:rPr lang="en-US" sz="3288" dirty="0">
                  <a:solidFill>
                    <a:srgbClr val="000000"/>
                  </a:solidFill>
                  <a:latin typeface="Railey"/>
                  <a:ea typeface="Railey"/>
                  <a:cs typeface="Railey"/>
                  <a:sym typeface="Railey"/>
                </a:rPr>
                <a:t>04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554845" y="4261958"/>
            <a:ext cx="4623122" cy="881542"/>
            <a:chOff x="0" y="0"/>
            <a:chExt cx="6164163" cy="11753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164163" cy="1175390"/>
            </a:xfrm>
            <a:custGeom>
              <a:avLst/>
              <a:gdLst/>
              <a:ahLst/>
              <a:cxnLst/>
              <a:rect l="l" t="t" r="r" b="b"/>
              <a:pathLst>
                <a:path w="6164163" h="1175390">
                  <a:moveTo>
                    <a:pt x="0" y="0"/>
                  </a:moveTo>
                  <a:lnTo>
                    <a:pt x="6164163" y="0"/>
                  </a:lnTo>
                  <a:lnTo>
                    <a:pt x="6164163" y="1175390"/>
                  </a:lnTo>
                  <a:lnTo>
                    <a:pt x="0" y="11753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6164163" cy="12706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85"/>
                </a:lnSpc>
              </a:pPr>
              <a:r>
                <a:rPr lang="en-US" sz="506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Data overview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4483544" y="5451866"/>
            <a:ext cx="950092" cy="950092"/>
          </a:xfrm>
          <a:custGeom>
            <a:avLst/>
            <a:gdLst/>
            <a:ahLst/>
            <a:cxnLst/>
            <a:rect l="l" t="t" r="r" b="b"/>
            <a:pathLst>
              <a:path w="950092" h="950092">
                <a:moveTo>
                  <a:pt x="0" y="0"/>
                </a:moveTo>
                <a:lnTo>
                  <a:pt x="950092" y="0"/>
                </a:lnTo>
                <a:lnTo>
                  <a:pt x="950092" y="950092"/>
                </a:lnTo>
                <a:lnTo>
                  <a:pt x="0" y="950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4483544" y="5518541"/>
            <a:ext cx="950093" cy="1036975"/>
            <a:chOff x="-135295" y="0"/>
            <a:chExt cx="1266790" cy="13826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31495" cy="1177889"/>
            </a:xfrm>
            <a:custGeom>
              <a:avLst/>
              <a:gdLst/>
              <a:ahLst/>
              <a:cxnLst/>
              <a:rect l="l" t="t" r="r" b="b"/>
              <a:pathLst>
                <a:path w="1131495" h="1177889">
                  <a:moveTo>
                    <a:pt x="0" y="0"/>
                  </a:moveTo>
                  <a:lnTo>
                    <a:pt x="1131495" y="0"/>
                  </a:lnTo>
                  <a:lnTo>
                    <a:pt x="1131495" y="1177889"/>
                  </a:lnTo>
                  <a:lnTo>
                    <a:pt x="0" y="1177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-135295" y="223795"/>
              <a:ext cx="1131495" cy="11588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879"/>
                </a:lnSpc>
              </a:pPr>
              <a:r>
                <a:rPr lang="en-US" sz="3288" dirty="0">
                  <a:solidFill>
                    <a:srgbClr val="000000"/>
                  </a:solidFill>
                  <a:latin typeface="Railey"/>
                  <a:ea typeface="Railey"/>
                  <a:cs typeface="Railey"/>
                  <a:sym typeface="Railey"/>
                </a:rPr>
                <a:t>05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931442" y="5486561"/>
            <a:ext cx="2935811" cy="880702"/>
            <a:chOff x="0" y="0"/>
            <a:chExt cx="3755284" cy="11265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755284" cy="1126532"/>
            </a:xfrm>
            <a:custGeom>
              <a:avLst/>
              <a:gdLst/>
              <a:ahLst/>
              <a:cxnLst/>
              <a:rect l="l" t="t" r="r" b="b"/>
              <a:pathLst>
                <a:path w="3755284" h="1126532">
                  <a:moveTo>
                    <a:pt x="0" y="0"/>
                  </a:moveTo>
                  <a:lnTo>
                    <a:pt x="3755284" y="0"/>
                  </a:lnTo>
                  <a:lnTo>
                    <a:pt x="3755284" y="1126532"/>
                  </a:lnTo>
                  <a:lnTo>
                    <a:pt x="0" y="11265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04775"/>
              <a:ext cx="3755284" cy="123130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85"/>
                </a:lnSpc>
              </a:pPr>
              <a:r>
                <a:rPr lang="en-US" sz="505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Analysis 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4483544" y="7894975"/>
            <a:ext cx="950092" cy="950092"/>
          </a:xfrm>
          <a:custGeom>
            <a:avLst/>
            <a:gdLst/>
            <a:ahLst/>
            <a:cxnLst/>
            <a:rect l="l" t="t" r="r" b="b"/>
            <a:pathLst>
              <a:path w="950092" h="950092">
                <a:moveTo>
                  <a:pt x="0" y="0"/>
                </a:moveTo>
                <a:lnTo>
                  <a:pt x="950092" y="0"/>
                </a:lnTo>
                <a:lnTo>
                  <a:pt x="950092" y="950092"/>
                </a:lnTo>
                <a:lnTo>
                  <a:pt x="0" y="950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4604752" y="8135389"/>
            <a:ext cx="848621" cy="886562"/>
            <a:chOff x="67645" y="130051"/>
            <a:chExt cx="1131495" cy="1182082"/>
          </a:xfrm>
        </p:grpSpPr>
        <p:sp>
          <p:nvSpPr>
            <p:cNvPr id="40" name="Freeform 40"/>
            <p:cNvSpPr/>
            <p:nvPr/>
          </p:nvSpPr>
          <p:spPr>
            <a:xfrm>
              <a:off x="67645" y="130051"/>
              <a:ext cx="1131495" cy="1182082"/>
            </a:xfrm>
            <a:custGeom>
              <a:avLst/>
              <a:gdLst/>
              <a:ahLst/>
              <a:cxnLst/>
              <a:rect l="l" t="t" r="r" b="b"/>
              <a:pathLst>
                <a:path w="1131495" h="1182083">
                  <a:moveTo>
                    <a:pt x="0" y="0"/>
                  </a:moveTo>
                  <a:lnTo>
                    <a:pt x="1131495" y="0"/>
                  </a:lnTo>
                  <a:lnTo>
                    <a:pt x="1131495" y="1182083"/>
                  </a:lnTo>
                  <a:lnTo>
                    <a:pt x="0" y="1182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14626" y="130051"/>
              <a:ext cx="1037531" cy="10572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879"/>
                </a:lnSpc>
              </a:pPr>
              <a:r>
                <a:rPr lang="en-US" sz="3288" dirty="0">
                  <a:solidFill>
                    <a:srgbClr val="000000"/>
                  </a:solidFill>
                  <a:latin typeface="Railey"/>
                  <a:ea typeface="Railey"/>
                  <a:cs typeface="Railey"/>
                  <a:sym typeface="Railey"/>
                </a:rPr>
                <a:t>07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4503282" y="6582933"/>
            <a:ext cx="950092" cy="950092"/>
          </a:xfrm>
          <a:custGeom>
            <a:avLst/>
            <a:gdLst/>
            <a:ahLst/>
            <a:cxnLst/>
            <a:rect l="l" t="t" r="r" b="b"/>
            <a:pathLst>
              <a:path w="950092" h="950092">
                <a:moveTo>
                  <a:pt x="0" y="0"/>
                </a:moveTo>
                <a:lnTo>
                  <a:pt x="950092" y="0"/>
                </a:lnTo>
                <a:lnTo>
                  <a:pt x="950092" y="950092"/>
                </a:lnTo>
                <a:lnTo>
                  <a:pt x="0" y="950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43" name="Group 43"/>
          <p:cNvGrpSpPr/>
          <p:nvPr/>
        </p:nvGrpSpPr>
        <p:grpSpPr>
          <a:xfrm>
            <a:off x="4554018" y="6697282"/>
            <a:ext cx="871121" cy="831404"/>
            <a:chOff x="0" y="0"/>
            <a:chExt cx="1161495" cy="110853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31495" cy="961859"/>
            </a:xfrm>
            <a:custGeom>
              <a:avLst/>
              <a:gdLst/>
              <a:ahLst/>
              <a:cxnLst/>
              <a:rect l="l" t="t" r="r" b="b"/>
              <a:pathLst>
                <a:path w="1131495" h="961859">
                  <a:moveTo>
                    <a:pt x="0" y="0"/>
                  </a:moveTo>
                  <a:lnTo>
                    <a:pt x="1131495" y="0"/>
                  </a:lnTo>
                  <a:lnTo>
                    <a:pt x="1131495" y="961859"/>
                  </a:lnTo>
                  <a:lnTo>
                    <a:pt x="0" y="9618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30000" y="165730"/>
              <a:ext cx="1131495" cy="9428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879"/>
                </a:lnSpc>
              </a:pPr>
              <a:r>
                <a:rPr lang="en-US" sz="3288" dirty="0">
                  <a:solidFill>
                    <a:srgbClr val="000000"/>
                  </a:solidFill>
                  <a:latin typeface="Railey"/>
                  <a:ea typeface="Railey"/>
                  <a:cs typeface="Railey"/>
                  <a:sym typeface="Railey"/>
                </a:rPr>
                <a:t>06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5554845" y="6626954"/>
            <a:ext cx="4809524" cy="862051"/>
            <a:chOff x="0" y="0"/>
            <a:chExt cx="6412699" cy="114940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412698" cy="1149401"/>
            </a:xfrm>
            <a:custGeom>
              <a:avLst/>
              <a:gdLst/>
              <a:ahLst/>
              <a:cxnLst/>
              <a:rect l="l" t="t" r="r" b="b"/>
              <a:pathLst>
                <a:path w="6412698" h="1149401">
                  <a:moveTo>
                    <a:pt x="0" y="0"/>
                  </a:moveTo>
                  <a:lnTo>
                    <a:pt x="6412698" y="0"/>
                  </a:lnTo>
                  <a:lnTo>
                    <a:pt x="6412698" y="1149401"/>
                  </a:lnTo>
                  <a:lnTo>
                    <a:pt x="0" y="1149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95250"/>
              <a:ext cx="6412699" cy="12446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85"/>
                </a:lnSpc>
              </a:pPr>
              <a:r>
                <a:rPr lang="en-US" sz="506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Factor analysis</a:t>
              </a:r>
            </a:p>
          </p:txBody>
        </p:sp>
      </p:grpSp>
      <p:sp>
        <p:nvSpPr>
          <p:cNvPr id="49" name="Freeform 49"/>
          <p:cNvSpPr/>
          <p:nvPr/>
        </p:nvSpPr>
        <p:spPr>
          <a:xfrm>
            <a:off x="4503282" y="9105388"/>
            <a:ext cx="950092" cy="950092"/>
          </a:xfrm>
          <a:custGeom>
            <a:avLst/>
            <a:gdLst/>
            <a:ahLst/>
            <a:cxnLst/>
            <a:rect l="l" t="t" r="r" b="b"/>
            <a:pathLst>
              <a:path w="950092" h="950092">
                <a:moveTo>
                  <a:pt x="0" y="0"/>
                </a:moveTo>
                <a:lnTo>
                  <a:pt x="950092" y="0"/>
                </a:lnTo>
                <a:lnTo>
                  <a:pt x="950092" y="950092"/>
                </a:lnTo>
                <a:lnTo>
                  <a:pt x="0" y="950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50"/>
          <p:cNvGrpSpPr/>
          <p:nvPr/>
        </p:nvGrpSpPr>
        <p:grpSpPr>
          <a:xfrm>
            <a:off x="4545686" y="9205897"/>
            <a:ext cx="907688" cy="867512"/>
            <a:chOff x="-78756" y="0"/>
            <a:chExt cx="1210251" cy="1156683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131495" cy="1156683"/>
            </a:xfrm>
            <a:custGeom>
              <a:avLst/>
              <a:gdLst/>
              <a:ahLst/>
              <a:cxnLst/>
              <a:rect l="l" t="t" r="r" b="b"/>
              <a:pathLst>
                <a:path w="1131495" h="1156683">
                  <a:moveTo>
                    <a:pt x="0" y="0"/>
                  </a:moveTo>
                  <a:lnTo>
                    <a:pt x="1131495" y="0"/>
                  </a:lnTo>
                  <a:lnTo>
                    <a:pt x="1131495" y="1156683"/>
                  </a:lnTo>
                  <a:lnTo>
                    <a:pt x="0" y="11566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-78756" y="19049"/>
              <a:ext cx="1131495" cy="113763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879"/>
                </a:lnSpc>
              </a:pPr>
              <a:r>
                <a:rPr lang="en-US" sz="3288" dirty="0">
                  <a:solidFill>
                    <a:srgbClr val="000000"/>
                  </a:solidFill>
                  <a:latin typeface="Railey"/>
                  <a:ea typeface="Railey"/>
                  <a:cs typeface="Railey"/>
                  <a:sym typeface="Railey"/>
                </a:rPr>
                <a:t>08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5931442" y="7877595"/>
            <a:ext cx="4809524" cy="862051"/>
            <a:chOff x="0" y="0"/>
            <a:chExt cx="6412699" cy="114940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412698" cy="1149401"/>
            </a:xfrm>
            <a:custGeom>
              <a:avLst/>
              <a:gdLst/>
              <a:ahLst/>
              <a:cxnLst/>
              <a:rect l="l" t="t" r="r" b="b"/>
              <a:pathLst>
                <a:path w="6412698" h="1149401">
                  <a:moveTo>
                    <a:pt x="0" y="0"/>
                  </a:moveTo>
                  <a:lnTo>
                    <a:pt x="6412698" y="0"/>
                  </a:lnTo>
                  <a:lnTo>
                    <a:pt x="6412698" y="1149401"/>
                  </a:lnTo>
                  <a:lnTo>
                    <a:pt x="0" y="1149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95250"/>
              <a:ext cx="6412699" cy="12446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85"/>
                </a:lnSpc>
              </a:pPr>
              <a:r>
                <a:rPr lang="en-US" sz="506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Regression model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5931442" y="9093388"/>
            <a:ext cx="3318305" cy="862051"/>
            <a:chOff x="0" y="0"/>
            <a:chExt cx="4424407" cy="114940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424407" cy="1149401"/>
            </a:xfrm>
            <a:custGeom>
              <a:avLst/>
              <a:gdLst/>
              <a:ahLst/>
              <a:cxnLst/>
              <a:rect l="l" t="t" r="r" b="b"/>
              <a:pathLst>
                <a:path w="4424407" h="1149401">
                  <a:moveTo>
                    <a:pt x="0" y="0"/>
                  </a:moveTo>
                  <a:lnTo>
                    <a:pt x="4424407" y="0"/>
                  </a:lnTo>
                  <a:lnTo>
                    <a:pt x="4424407" y="1149401"/>
                  </a:lnTo>
                  <a:lnTo>
                    <a:pt x="0" y="11494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95250"/>
              <a:ext cx="4424407" cy="12446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085"/>
                </a:lnSpc>
              </a:pPr>
              <a:r>
                <a:rPr lang="en-US" sz="5060">
                  <a:solidFill>
                    <a:srgbClr val="000000"/>
                  </a:solidFill>
                  <a:latin typeface="Gochi Hand"/>
                  <a:ea typeface="Gochi Hand"/>
                  <a:cs typeface="Gochi Hand"/>
                  <a:sym typeface="Gochi Hand"/>
                </a:rPr>
                <a:t>Conclusion</a:t>
              </a:r>
            </a:p>
          </p:txBody>
        </p:sp>
      </p:grpSp>
      <p:sp>
        <p:nvSpPr>
          <p:cNvPr id="59" name="Freeform 59"/>
          <p:cNvSpPr/>
          <p:nvPr/>
        </p:nvSpPr>
        <p:spPr>
          <a:xfrm>
            <a:off x="4554018" y="1620515"/>
            <a:ext cx="950092" cy="950092"/>
          </a:xfrm>
          <a:custGeom>
            <a:avLst/>
            <a:gdLst/>
            <a:ahLst/>
            <a:cxnLst/>
            <a:rect l="l" t="t" r="r" b="b"/>
            <a:pathLst>
              <a:path w="950092" h="950092">
                <a:moveTo>
                  <a:pt x="0" y="0"/>
                </a:moveTo>
                <a:lnTo>
                  <a:pt x="950092" y="0"/>
                </a:lnTo>
                <a:lnTo>
                  <a:pt x="950092" y="950092"/>
                </a:lnTo>
                <a:lnTo>
                  <a:pt x="0" y="950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60" name="Group 60"/>
          <p:cNvGrpSpPr/>
          <p:nvPr/>
        </p:nvGrpSpPr>
        <p:grpSpPr>
          <a:xfrm>
            <a:off x="4534280" y="1717383"/>
            <a:ext cx="848620" cy="815124"/>
            <a:chOff x="0" y="0"/>
            <a:chExt cx="1131493" cy="1086833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131493" cy="1086832"/>
            </a:xfrm>
            <a:custGeom>
              <a:avLst/>
              <a:gdLst/>
              <a:ahLst/>
              <a:cxnLst/>
              <a:rect l="l" t="t" r="r" b="b"/>
              <a:pathLst>
                <a:path w="1131493" h="1086832">
                  <a:moveTo>
                    <a:pt x="0" y="0"/>
                  </a:moveTo>
                  <a:lnTo>
                    <a:pt x="1131493" y="0"/>
                  </a:lnTo>
                  <a:lnTo>
                    <a:pt x="1131493" y="1086832"/>
                  </a:lnTo>
                  <a:lnTo>
                    <a:pt x="0" y="10868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19050"/>
              <a:ext cx="1131493" cy="10677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879"/>
                </a:lnSpc>
              </a:pPr>
              <a:r>
                <a:rPr lang="en-US" sz="3288">
                  <a:solidFill>
                    <a:srgbClr val="000000"/>
                  </a:solidFill>
                  <a:latin typeface="Railey"/>
                  <a:ea typeface="Railey"/>
                  <a:cs typeface="Railey"/>
                  <a:sym typeface="Railey"/>
                </a:rPr>
                <a:t>02</a:t>
              </a:r>
            </a:p>
          </p:txBody>
        </p:sp>
      </p:grpSp>
      <p:sp>
        <p:nvSpPr>
          <p:cNvPr id="63" name="Freeform 63"/>
          <p:cNvSpPr/>
          <p:nvPr/>
        </p:nvSpPr>
        <p:spPr>
          <a:xfrm>
            <a:off x="14067330" y="6740134"/>
            <a:ext cx="7015507" cy="5568559"/>
          </a:xfrm>
          <a:custGeom>
            <a:avLst/>
            <a:gdLst/>
            <a:ahLst/>
            <a:cxnLst/>
            <a:rect l="l" t="t" r="r" b="b"/>
            <a:pathLst>
              <a:path w="7015507" h="5568559">
                <a:moveTo>
                  <a:pt x="0" y="0"/>
                </a:moveTo>
                <a:lnTo>
                  <a:pt x="7015508" y="0"/>
                </a:lnTo>
                <a:lnTo>
                  <a:pt x="7015508" y="5568559"/>
                </a:lnTo>
                <a:lnTo>
                  <a:pt x="0" y="556855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64" name="Group 64"/>
          <p:cNvGrpSpPr/>
          <p:nvPr/>
        </p:nvGrpSpPr>
        <p:grpSpPr>
          <a:xfrm>
            <a:off x="-329280" y="3953116"/>
            <a:ext cx="4660424" cy="2997500"/>
            <a:chOff x="0" y="0"/>
            <a:chExt cx="6213898" cy="399666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6213899" cy="3996667"/>
            </a:xfrm>
            <a:custGeom>
              <a:avLst/>
              <a:gdLst/>
              <a:ahLst/>
              <a:cxnLst/>
              <a:rect l="l" t="t" r="r" b="b"/>
              <a:pathLst>
                <a:path w="6213899" h="3996667">
                  <a:moveTo>
                    <a:pt x="0" y="0"/>
                  </a:moveTo>
                  <a:lnTo>
                    <a:pt x="6213899" y="0"/>
                  </a:lnTo>
                  <a:lnTo>
                    <a:pt x="6213899" y="3996667"/>
                  </a:lnTo>
                  <a:lnTo>
                    <a:pt x="0" y="39966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28575"/>
              <a:ext cx="6213898" cy="39680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5962"/>
                </a:lnSpc>
              </a:pPr>
              <a:r>
                <a:rPr lang="en-US" sz="13527">
                  <a:solidFill>
                    <a:srgbClr val="000000"/>
                  </a:solidFill>
                  <a:latin typeface="Railey"/>
                  <a:ea typeface="Railey"/>
                  <a:cs typeface="Railey"/>
                  <a:sym typeface="Railey"/>
                </a:rPr>
                <a:t>Context</a:t>
              </a:r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17511806" y="8452970"/>
            <a:ext cx="126637" cy="1192634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256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153" y="217969"/>
            <a:ext cx="9651121" cy="1621463"/>
            <a:chOff x="0" y="0"/>
            <a:chExt cx="12868161" cy="21619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68161" cy="2161951"/>
            </a:xfrm>
            <a:custGeom>
              <a:avLst/>
              <a:gdLst/>
              <a:ahLst/>
              <a:cxnLst/>
              <a:rect l="l" t="t" r="r" b="b"/>
              <a:pathLst>
                <a:path w="12868161" h="2161951">
                  <a:moveTo>
                    <a:pt x="0" y="0"/>
                  </a:moveTo>
                  <a:lnTo>
                    <a:pt x="12868161" y="0"/>
                  </a:lnTo>
                  <a:lnTo>
                    <a:pt x="12868161" y="2161951"/>
                  </a:lnTo>
                  <a:lnTo>
                    <a:pt x="0" y="21619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2868161" cy="2142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669"/>
                </a:lnSpc>
              </a:pPr>
              <a:r>
                <a:rPr lang="en-US" sz="7346">
                  <a:solidFill>
                    <a:srgbClr val="107C42"/>
                  </a:solidFill>
                  <a:latin typeface="Railey"/>
                  <a:ea typeface="Railey"/>
                  <a:cs typeface="Railey"/>
                  <a:sym typeface="Railey"/>
                </a:rPr>
                <a:t>Principal Component Analysis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854260" y="1717895"/>
            <a:ext cx="11817860" cy="8124778"/>
          </a:xfrm>
          <a:custGeom>
            <a:avLst/>
            <a:gdLst/>
            <a:ahLst/>
            <a:cxnLst/>
            <a:rect l="l" t="t" r="r" b="b"/>
            <a:pathLst>
              <a:path w="11817860" h="8124778">
                <a:moveTo>
                  <a:pt x="0" y="0"/>
                </a:moveTo>
                <a:lnTo>
                  <a:pt x="11817860" y="0"/>
                </a:lnTo>
                <a:lnTo>
                  <a:pt x="11817860" y="8124779"/>
                </a:lnTo>
                <a:lnTo>
                  <a:pt x="0" y="8124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05971" y="7680412"/>
            <a:ext cx="2690671" cy="2606588"/>
          </a:xfrm>
          <a:custGeom>
            <a:avLst/>
            <a:gdLst/>
            <a:ahLst/>
            <a:cxnLst/>
            <a:rect l="l" t="t" r="r" b="b"/>
            <a:pathLst>
              <a:path w="2690671" h="2606588">
                <a:moveTo>
                  <a:pt x="0" y="0"/>
                </a:moveTo>
                <a:lnTo>
                  <a:pt x="2690671" y="0"/>
                </a:lnTo>
                <a:lnTo>
                  <a:pt x="2690671" y="2606588"/>
                </a:lnTo>
                <a:lnTo>
                  <a:pt x="0" y="2606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3024" y="7346108"/>
            <a:ext cx="3187959" cy="2940892"/>
          </a:xfrm>
          <a:custGeom>
            <a:avLst/>
            <a:gdLst/>
            <a:ahLst/>
            <a:cxnLst/>
            <a:rect l="l" t="t" r="r" b="b"/>
            <a:pathLst>
              <a:path w="3187959" h="2940892">
                <a:moveTo>
                  <a:pt x="0" y="0"/>
                </a:moveTo>
                <a:lnTo>
                  <a:pt x="3187960" y="0"/>
                </a:lnTo>
                <a:lnTo>
                  <a:pt x="3187960" y="2940892"/>
                </a:lnTo>
                <a:lnTo>
                  <a:pt x="0" y="2940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0421" y="2994025"/>
            <a:ext cx="5228235" cy="421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434662"/>
                </a:solidFill>
                <a:latin typeface="Gochi Hand"/>
                <a:ea typeface="Gochi Hand"/>
                <a:cs typeface="Gochi Hand"/>
                <a:sym typeface="Gochi Hand"/>
              </a:rPr>
              <a:t>•Using Kaiser Criterion 5 no of factors are decided to extract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434662"/>
                </a:solidFill>
                <a:latin typeface="Gochi Hand"/>
                <a:ea typeface="Gochi Hand"/>
                <a:cs typeface="Gochi Hand"/>
                <a:sym typeface="Gochi Hand"/>
              </a:rPr>
              <a:t>•These 5 factors explains 62.29 % of the data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434662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782426" y="9235881"/>
            <a:ext cx="288541" cy="72327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898"/>
              </a:lnSpc>
              <a:spcBef>
                <a:spcPct val="0"/>
              </a:spcBef>
            </a:pPr>
            <a:r>
              <a:rPr lang="en-US" dirty="0">
                <a:solidFill>
                  <a:srgbClr val="434662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7F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4671" y="290036"/>
            <a:ext cx="4473691" cy="1750008"/>
            <a:chOff x="0" y="0"/>
            <a:chExt cx="5964922" cy="23333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64922" cy="2333344"/>
            </a:xfrm>
            <a:custGeom>
              <a:avLst/>
              <a:gdLst/>
              <a:ahLst/>
              <a:cxnLst/>
              <a:rect l="l" t="t" r="r" b="b"/>
              <a:pathLst>
                <a:path w="5964922" h="2333344">
                  <a:moveTo>
                    <a:pt x="0" y="0"/>
                  </a:moveTo>
                  <a:lnTo>
                    <a:pt x="5964922" y="0"/>
                  </a:lnTo>
                  <a:lnTo>
                    <a:pt x="5964922" y="2333344"/>
                  </a:lnTo>
                  <a:lnTo>
                    <a:pt x="0" y="23333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5964922" cy="23142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372"/>
                </a:lnSpc>
              </a:pPr>
              <a:r>
                <a:rPr lang="en-US" sz="7943">
                  <a:solidFill>
                    <a:srgbClr val="E5DDC8"/>
                  </a:solidFill>
                  <a:latin typeface="Railey"/>
                  <a:ea typeface="Railey"/>
                  <a:cs typeface="Railey"/>
                  <a:sym typeface="Railey"/>
                </a:rPr>
                <a:t>Scree Plot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94671" y="2040044"/>
            <a:ext cx="16840368" cy="7094005"/>
          </a:xfrm>
          <a:custGeom>
            <a:avLst/>
            <a:gdLst/>
            <a:ahLst/>
            <a:cxnLst/>
            <a:rect l="l" t="t" r="r" b="b"/>
            <a:pathLst>
              <a:path w="16840368" h="7094005">
                <a:moveTo>
                  <a:pt x="0" y="0"/>
                </a:moveTo>
                <a:lnTo>
                  <a:pt x="16840367" y="0"/>
                </a:lnTo>
                <a:lnTo>
                  <a:pt x="16840367" y="7094005"/>
                </a:lnTo>
                <a:lnTo>
                  <a:pt x="0" y="7094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134283" y="9019749"/>
            <a:ext cx="250068" cy="90601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787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9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5910" y="727621"/>
            <a:ext cx="7842059" cy="1750008"/>
            <a:chOff x="0" y="0"/>
            <a:chExt cx="10456079" cy="23333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56079" cy="2333344"/>
            </a:xfrm>
            <a:custGeom>
              <a:avLst/>
              <a:gdLst/>
              <a:ahLst/>
              <a:cxnLst/>
              <a:rect l="l" t="t" r="r" b="b"/>
              <a:pathLst>
                <a:path w="10456079" h="2333344">
                  <a:moveTo>
                    <a:pt x="0" y="0"/>
                  </a:moveTo>
                  <a:lnTo>
                    <a:pt x="10456079" y="0"/>
                  </a:lnTo>
                  <a:lnTo>
                    <a:pt x="10456079" y="2333344"/>
                  </a:lnTo>
                  <a:lnTo>
                    <a:pt x="0" y="23333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0456079" cy="23142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372"/>
                </a:lnSpc>
              </a:pPr>
              <a:r>
                <a:rPr lang="en-US" sz="7943">
                  <a:solidFill>
                    <a:srgbClr val="AD4F22"/>
                  </a:solidFill>
                  <a:latin typeface="Railey"/>
                  <a:ea typeface="Railey"/>
                  <a:cs typeface="Railey"/>
                  <a:sym typeface="Railey"/>
                </a:rPr>
                <a:t>Extracted Components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3357763"/>
            <a:ext cx="18288000" cy="5900537"/>
          </a:xfrm>
          <a:custGeom>
            <a:avLst/>
            <a:gdLst/>
            <a:ahLst/>
            <a:cxnLst/>
            <a:rect l="l" t="t" r="r" b="b"/>
            <a:pathLst>
              <a:path w="18288000" h="5900537">
                <a:moveTo>
                  <a:pt x="0" y="0"/>
                </a:moveTo>
                <a:lnTo>
                  <a:pt x="18288000" y="0"/>
                </a:lnTo>
                <a:lnTo>
                  <a:pt x="18288000" y="5900537"/>
                </a:lnTo>
                <a:lnTo>
                  <a:pt x="0" y="5900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3" t="-2745" r="-732" b="-516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493179" y="9163050"/>
            <a:ext cx="253274" cy="75212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242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D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0524" y="831043"/>
            <a:ext cx="5930283" cy="1182227"/>
            <a:chOff x="0" y="0"/>
            <a:chExt cx="7907044" cy="1576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07044" cy="1576303"/>
            </a:xfrm>
            <a:custGeom>
              <a:avLst/>
              <a:gdLst/>
              <a:ahLst/>
              <a:cxnLst/>
              <a:rect l="l" t="t" r="r" b="b"/>
              <a:pathLst>
                <a:path w="7907044" h="1576303">
                  <a:moveTo>
                    <a:pt x="0" y="0"/>
                  </a:moveTo>
                  <a:lnTo>
                    <a:pt x="7907044" y="0"/>
                  </a:lnTo>
                  <a:lnTo>
                    <a:pt x="7907044" y="1576303"/>
                  </a:lnTo>
                  <a:lnTo>
                    <a:pt x="0" y="15763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7907044" cy="15572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372"/>
                </a:lnSpc>
              </a:pPr>
              <a:r>
                <a:rPr lang="en-US" sz="7943">
                  <a:solidFill>
                    <a:srgbClr val="E5DDC8"/>
                  </a:solidFill>
                  <a:latin typeface="Railey"/>
                  <a:ea typeface="Railey"/>
                  <a:cs typeface="Railey"/>
                  <a:sym typeface="Railey"/>
                </a:rPr>
                <a:t>Regression model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0524" y="1754707"/>
            <a:ext cx="14964916" cy="858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•Objective: Develop a predictive model to estimate the Dignity Score using Multiple Linear Regression (MLR).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•Significance: Understanding the key factors influencing dignity can guide effective policies and interventions.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No of independent variables: 5 (after factor analysis)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Dependent variable: Dignity Score</a:t>
            </a:r>
          </a:p>
          <a:p>
            <a:pPr algn="l">
              <a:lnSpc>
                <a:spcPts val="4534"/>
              </a:lnSpc>
            </a:pPr>
            <a:endParaRPr lang="en-US" sz="3238">
              <a:solidFill>
                <a:srgbClr val="000000"/>
              </a:solidFill>
              <a:latin typeface="Gochi Hand"/>
              <a:ea typeface="Gochi Hand"/>
              <a:cs typeface="Gochi Hand"/>
              <a:sym typeface="Gochi Hand"/>
            </a:endParaRP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Independent variables names: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1) Family Inclusion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2) Financial security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3) Respect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4) Health &amp; Well-being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5) Social Engagement</a:t>
            </a:r>
          </a:p>
          <a:p>
            <a:pPr algn="l">
              <a:lnSpc>
                <a:spcPts val="4534"/>
              </a:lnSpc>
            </a:pPr>
            <a:endParaRPr lang="en-US" sz="3238">
              <a:solidFill>
                <a:srgbClr val="000000"/>
              </a:solidFill>
              <a:latin typeface="Gochi Hand"/>
              <a:ea typeface="Gochi Hand"/>
              <a:cs typeface="Gochi Hand"/>
              <a:sym typeface="Gochi Hand"/>
            </a:endParaRPr>
          </a:p>
          <a:p>
            <a:pPr algn="l">
              <a:lnSpc>
                <a:spcPts val="4534"/>
              </a:lnSpc>
            </a:pPr>
            <a:endParaRPr lang="en-US" sz="3238">
              <a:solidFill>
                <a:srgbClr val="000000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261417" y="6612542"/>
            <a:ext cx="3654554" cy="3674458"/>
          </a:xfrm>
          <a:custGeom>
            <a:avLst/>
            <a:gdLst/>
            <a:ahLst/>
            <a:cxnLst/>
            <a:rect l="l" t="t" r="r" b="b"/>
            <a:pathLst>
              <a:path w="3654554" h="3674458">
                <a:moveTo>
                  <a:pt x="0" y="0"/>
                </a:moveTo>
                <a:lnTo>
                  <a:pt x="3654555" y="0"/>
                </a:lnTo>
                <a:lnTo>
                  <a:pt x="3654555" y="3674458"/>
                </a:lnTo>
                <a:lnTo>
                  <a:pt x="0" y="3674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9582" y="270976"/>
            <a:ext cx="12706818" cy="1474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 dirty="0">
                <a:solidFill>
                  <a:srgbClr val="000000"/>
                </a:solidFill>
                <a:latin typeface="Railey"/>
                <a:ea typeface="Railey"/>
                <a:cs typeface="Railey"/>
                <a:sym typeface="Railey"/>
              </a:rPr>
              <a:t>Multiple Linear Regression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15913" y="8902805"/>
            <a:ext cx="261290" cy="833562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6517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7F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3494" y="5411343"/>
            <a:ext cx="4951198" cy="6024688"/>
          </a:xfrm>
          <a:custGeom>
            <a:avLst/>
            <a:gdLst/>
            <a:ahLst/>
            <a:cxnLst/>
            <a:rect l="l" t="t" r="r" b="b"/>
            <a:pathLst>
              <a:path w="4951198" h="6024688">
                <a:moveTo>
                  <a:pt x="0" y="0"/>
                </a:moveTo>
                <a:lnTo>
                  <a:pt x="4951199" y="0"/>
                </a:lnTo>
                <a:lnTo>
                  <a:pt x="4951199" y="6024688"/>
                </a:lnTo>
                <a:lnTo>
                  <a:pt x="0" y="6024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369540">
            <a:off x="14502637" y="-730921"/>
            <a:ext cx="3763172" cy="4114800"/>
          </a:xfrm>
          <a:custGeom>
            <a:avLst/>
            <a:gdLst/>
            <a:ahLst/>
            <a:cxnLst/>
            <a:rect l="l" t="t" r="r" b="b"/>
            <a:pathLst>
              <a:path w="3763172" h="4114800">
                <a:moveTo>
                  <a:pt x="0" y="0"/>
                </a:moveTo>
                <a:lnTo>
                  <a:pt x="3763172" y="0"/>
                </a:lnTo>
                <a:lnTo>
                  <a:pt x="37631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59476" y="646257"/>
            <a:ext cx="11514994" cy="8994486"/>
          </a:xfrm>
          <a:custGeom>
            <a:avLst/>
            <a:gdLst/>
            <a:ahLst/>
            <a:cxnLst/>
            <a:rect l="l" t="t" r="r" b="b"/>
            <a:pathLst>
              <a:path w="11514994" h="8994486">
                <a:moveTo>
                  <a:pt x="0" y="0"/>
                </a:moveTo>
                <a:lnTo>
                  <a:pt x="11514995" y="0"/>
                </a:lnTo>
                <a:lnTo>
                  <a:pt x="11514995" y="8994486"/>
                </a:lnTo>
                <a:lnTo>
                  <a:pt x="0" y="8994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7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350158" y="5316093"/>
            <a:ext cx="6722399" cy="249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5"/>
              </a:lnSpc>
            </a:pPr>
            <a:r>
              <a:rPr lang="en-US" sz="471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R-square= 0.733</a:t>
            </a:r>
          </a:p>
          <a:p>
            <a:pPr algn="l">
              <a:lnSpc>
                <a:spcPts val="6605"/>
              </a:lnSpc>
            </a:pPr>
            <a:r>
              <a:rPr lang="en-US" sz="4718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Adjusted R-Square : 0.712</a:t>
            </a:r>
          </a:p>
          <a:p>
            <a:pPr algn="l">
              <a:lnSpc>
                <a:spcPts val="6605"/>
              </a:lnSpc>
            </a:pPr>
            <a:endParaRPr lang="en-US" sz="4718">
              <a:solidFill>
                <a:srgbClr val="000000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529072" y="8719836"/>
            <a:ext cx="266098" cy="80983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BB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74993"/>
            <a:ext cx="5078885" cy="1973301"/>
            <a:chOff x="0" y="0"/>
            <a:chExt cx="5479391" cy="2128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79391" cy="2128909"/>
            </a:xfrm>
            <a:custGeom>
              <a:avLst/>
              <a:gdLst/>
              <a:ahLst/>
              <a:cxnLst/>
              <a:rect l="l" t="t" r="r" b="b"/>
              <a:pathLst>
                <a:path w="5479391" h="2128909">
                  <a:moveTo>
                    <a:pt x="0" y="0"/>
                  </a:moveTo>
                  <a:lnTo>
                    <a:pt x="5479391" y="0"/>
                  </a:lnTo>
                  <a:lnTo>
                    <a:pt x="5479391" y="2128909"/>
                  </a:lnTo>
                  <a:lnTo>
                    <a:pt x="0" y="21289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5479391" cy="21098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727"/>
                </a:lnSpc>
              </a:pPr>
              <a:r>
                <a:rPr lang="en-US" sz="8243">
                  <a:solidFill>
                    <a:srgbClr val="E5DDC8"/>
                  </a:solidFill>
                  <a:latin typeface="Railey"/>
                  <a:ea typeface="Railey"/>
                  <a:cs typeface="Railey"/>
                  <a:sym typeface="Railey"/>
                </a:rPr>
                <a:t>Conclusion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730574" y="6845777"/>
            <a:ext cx="3596677" cy="3690477"/>
          </a:xfrm>
          <a:custGeom>
            <a:avLst/>
            <a:gdLst/>
            <a:ahLst/>
            <a:cxnLst/>
            <a:rect l="l" t="t" r="r" b="b"/>
            <a:pathLst>
              <a:path w="3596677" h="3690477">
                <a:moveTo>
                  <a:pt x="0" y="0"/>
                </a:moveTo>
                <a:lnTo>
                  <a:pt x="3596677" y="0"/>
                </a:lnTo>
                <a:lnTo>
                  <a:pt x="3596677" y="3690477"/>
                </a:lnTo>
                <a:lnTo>
                  <a:pt x="0" y="3690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52709" y="3067846"/>
            <a:ext cx="16606591" cy="4541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30327" lvl="1" indent="-465164" algn="just">
              <a:lnSpc>
                <a:spcPts val="6032"/>
              </a:lnSpc>
              <a:buFont typeface="Arial"/>
              <a:buChar char="•"/>
            </a:pPr>
            <a:r>
              <a:rPr lang="en-US" sz="430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Average dignity score for the sample data is 40.39</a:t>
            </a:r>
          </a:p>
          <a:p>
            <a:pPr marL="930327" lvl="1" indent="-465164" algn="just">
              <a:lnSpc>
                <a:spcPts val="6032"/>
              </a:lnSpc>
              <a:buFont typeface="Arial"/>
              <a:buChar char="•"/>
            </a:pPr>
            <a:r>
              <a:rPr lang="en-US" sz="430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Gender does not influence the perceived support from family</a:t>
            </a:r>
          </a:p>
          <a:p>
            <a:pPr marL="930327" lvl="1" indent="-465164" algn="just">
              <a:lnSpc>
                <a:spcPts val="6032"/>
              </a:lnSpc>
              <a:buFont typeface="Arial"/>
              <a:buChar char="•"/>
            </a:pPr>
            <a:r>
              <a:rPr lang="en-US" sz="430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Financial support received from family is independent of age.</a:t>
            </a:r>
          </a:p>
          <a:p>
            <a:pPr marL="930327" lvl="1" indent="-465164" algn="just">
              <a:lnSpc>
                <a:spcPts val="6032"/>
              </a:lnSpc>
              <a:buFont typeface="Arial"/>
              <a:buChar char="•"/>
            </a:pPr>
            <a:r>
              <a:rPr lang="en-US" sz="430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 Government Program has no impact on how confident elders feel about managing stress</a:t>
            </a:r>
          </a:p>
          <a:p>
            <a:pPr algn="just">
              <a:lnSpc>
                <a:spcPts val="6032"/>
              </a:lnSpc>
            </a:pPr>
            <a:endParaRPr lang="en-US" sz="4309">
              <a:solidFill>
                <a:srgbClr val="000000"/>
              </a:solidFill>
              <a:latin typeface="Gochi Hand"/>
              <a:ea typeface="Gochi Hand"/>
              <a:cs typeface="Gochi Hand"/>
              <a:sym typeface="Gochi Han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544800" y="9144000"/>
            <a:ext cx="262892" cy="83869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066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7813" y="417910"/>
            <a:ext cx="5312070" cy="2063900"/>
            <a:chOff x="0" y="0"/>
            <a:chExt cx="5479391" cy="2128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79391" cy="2128909"/>
            </a:xfrm>
            <a:custGeom>
              <a:avLst/>
              <a:gdLst/>
              <a:ahLst/>
              <a:cxnLst/>
              <a:rect l="l" t="t" r="r" b="b"/>
              <a:pathLst>
                <a:path w="5479391" h="2128909">
                  <a:moveTo>
                    <a:pt x="0" y="0"/>
                  </a:moveTo>
                  <a:lnTo>
                    <a:pt x="5479391" y="0"/>
                  </a:lnTo>
                  <a:lnTo>
                    <a:pt x="5479391" y="2128909"/>
                  </a:lnTo>
                  <a:lnTo>
                    <a:pt x="0" y="21289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5479391" cy="21098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0316"/>
                </a:lnSpc>
              </a:pPr>
              <a:r>
                <a:rPr lang="en-US" sz="8742">
                  <a:solidFill>
                    <a:srgbClr val="434662"/>
                  </a:solidFill>
                  <a:latin typeface="Railey"/>
                  <a:ea typeface="Railey"/>
                  <a:cs typeface="Railey"/>
                  <a:sym typeface="Railey"/>
                </a:rPr>
                <a:t>References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8741" y="2924217"/>
            <a:ext cx="17259300" cy="5058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5186" lvl="1" indent="-442593" algn="l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https://onlinelibrary.wiley.com/doi/abs/10.1111/jan.12372 https://pmc.ncbi.nlm.nih.gov/articles/PMC8408827/</a:t>
            </a:r>
          </a:p>
          <a:p>
            <a:pPr marL="885186" lvl="1" indent="-442593" algn="l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https://journals.sagepub.com/doi/pdf/10.1177/0095798418771807</a:t>
            </a:r>
          </a:p>
          <a:p>
            <a:pPr marL="885186" lvl="1" indent="-442593" algn="l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https://journals.sagepub.com/doi/10.1177/0969733015617341?icid=int.sj-abstract.citing-articles.53</a:t>
            </a:r>
          </a:p>
          <a:p>
            <a:pPr marL="885186" lvl="1" indent="-442593" algn="l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https://stti.confex.com/stti/congrs15/webprogram/Paper72204.html</a:t>
            </a:r>
          </a:p>
          <a:p>
            <a:pPr marL="885186" lvl="1" indent="-442593" algn="l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000000"/>
                </a:solidFill>
                <a:latin typeface="Gochi Hand"/>
                <a:ea typeface="Gochi Hand"/>
                <a:cs typeface="Gochi Hand"/>
                <a:sym typeface="Gochi Hand"/>
              </a:rPr>
              <a:t>https://chj.rums.ac.ir/article_109384.html</a:t>
            </a:r>
          </a:p>
        </p:txBody>
      </p:sp>
      <p:sp>
        <p:nvSpPr>
          <p:cNvPr id="6" name="Freeform 6"/>
          <p:cNvSpPr/>
          <p:nvPr/>
        </p:nvSpPr>
        <p:spPr>
          <a:xfrm>
            <a:off x="15635824" y="6710808"/>
            <a:ext cx="3246951" cy="4114800"/>
          </a:xfrm>
          <a:custGeom>
            <a:avLst/>
            <a:gdLst/>
            <a:ahLst/>
            <a:cxnLst/>
            <a:rect l="l" t="t" r="r" b="b"/>
            <a:pathLst>
              <a:path w="3246951" h="4114800">
                <a:moveTo>
                  <a:pt x="0" y="0"/>
                </a:moveTo>
                <a:lnTo>
                  <a:pt x="3246952" y="0"/>
                </a:lnTo>
                <a:lnTo>
                  <a:pt x="32469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460306" y="7200900"/>
            <a:ext cx="3398093" cy="4114800"/>
          </a:xfrm>
          <a:custGeom>
            <a:avLst/>
            <a:gdLst/>
            <a:ahLst/>
            <a:cxnLst/>
            <a:rect l="l" t="t" r="r" b="b"/>
            <a:pathLst>
              <a:path w="3398093" h="4114800">
                <a:moveTo>
                  <a:pt x="0" y="0"/>
                </a:moveTo>
                <a:lnTo>
                  <a:pt x="3398094" y="0"/>
                </a:lnTo>
                <a:lnTo>
                  <a:pt x="33980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26851" y="8672925"/>
            <a:ext cx="275717" cy="936154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99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79254" y="6462578"/>
            <a:ext cx="2180046" cy="3875637"/>
          </a:xfrm>
          <a:custGeom>
            <a:avLst/>
            <a:gdLst/>
            <a:ahLst/>
            <a:cxnLst/>
            <a:rect l="l" t="t" r="r" b="b"/>
            <a:pathLst>
              <a:path w="2180046" h="3875637">
                <a:moveTo>
                  <a:pt x="0" y="0"/>
                </a:moveTo>
                <a:lnTo>
                  <a:pt x="2180046" y="0"/>
                </a:lnTo>
                <a:lnTo>
                  <a:pt x="2180046" y="3875637"/>
                </a:lnTo>
                <a:lnTo>
                  <a:pt x="0" y="3875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232" r="-23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55234" y="2347778"/>
            <a:ext cx="6951732" cy="5744016"/>
          </a:xfrm>
          <a:custGeom>
            <a:avLst/>
            <a:gdLst/>
            <a:ahLst/>
            <a:cxnLst/>
            <a:rect l="l" t="t" r="r" b="b"/>
            <a:pathLst>
              <a:path w="6951732" h="5744016">
                <a:moveTo>
                  <a:pt x="0" y="0"/>
                </a:moveTo>
                <a:lnTo>
                  <a:pt x="6951733" y="0"/>
                </a:lnTo>
                <a:lnTo>
                  <a:pt x="6951733" y="5744016"/>
                </a:lnTo>
                <a:lnTo>
                  <a:pt x="0" y="57440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22062" y="-1276038"/>
            <a:ext cx="7015507" cy="5568559"/>
          </a:xfrm>
          <a:custGeom>
            <a:avLst/>
            <a:gdLst/>
            <a:ahLst/>
            <a:cxnLst/>
            <a:rect l="l" t="t" r="r" b="b"/>
            <a:pathLst>
              <a:path w="7015507" h="5568559">
                <a:moveTo>
                  <a:pt x="0" y="0"/>
                </a:moveTo>
                <a:lnTo>
                  <a:pt x="7015507" y="0"/>
                </a:lnTo>
                <a:lnTo>
                  <a:pt x="7015507" y="5568559"/>
                </a:lnTo>
                <a:lnTo>
                  <a:pt x="0" y="5568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023384" y="99377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7F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5472" y="6295807"/>
            <a:ext cx="5869401" cy="3991193"/>
          </a:xfrm>
          <a:custGeom>
            <a:avLst/>
            <a:gdLst/>
            <a:ahLst/>
            <a:cxnLst/>
            <a:rect l="l" t="t" r="r" b="b"/>
            <a:pathLst>
              <a:path w="5869401" h="3991193">
                <a:moveTo>
                  <a:pt x="0" y="0"/>
                </a:moveTo>
                <a:lnTo>
                  <a:pt x="5869401" y="0"/>
                </a:lnTo>
                <a:lnTo>
                  <a:pt x="5869401" y="3991193"/>
                </a:lnTo>
                <a:lnTo>
                  <a:pt x="0" y="3991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52" b="-5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8096" y="409343"/>
            <a:ext cx="5715359" cy="2930880"/>
            <a:chOff x="0" y="0"/>
            <a:chExt cx="7620479" cy="3907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48340" cy="3304280"/>
            </a:xfrm>
            <a:custGeom>
              <a:avLst/>
              <a:gdLst/>
              <a:ahLst/>
              <a:cxnLst/>
              <a:rect l="l" t="t" r="r" b="b"/>
              <a:pathLst>
                <a:path w="7448340" h="3304280">
                  <a:moveTo>
                    <a:pt x="0" y="0"/>
                  </a:moveTo>
                  <a:lnTo>
                    <a:pt x="7448340" y="0"/>
                  </a:lnTo>
                  <a:lnTo>
                    <a:pt x="7448340" y="3304280"/>
                  </a:lnTo>
                  <a:lnTo>
                    <a:pt x="0" y="33042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72139" y="622609"/>
              <a:ext cx="7448340" cy="32852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1626"/>
                </a:lnSpc>
              </a:pPr>
              <a:r>
                <a:rPr lang="en-US" sz="9853" dirty="0">
                  <a:solidFill>
                    <a:srgbClr val="E5DDC8"/>
                  </a:solidFill>
                  <a:latin typeface="Railey"/>
                  <a:ea typeface="Railey"/>
                  <a:cs typeface="Railey"/>
                  <a:sym typeface="Railey"/>
                </a:rPr>
                <a:t>Let’s Review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00079" y="2569303"/>
            <a:ext cx="13129637" cy="6523061"/>
            <a:chOff x="0" y="0"/>
            <a:chExt cx="16330654" cy="81133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30654" cy="8113388"/>
            </a:xfrm>
            <a:custGeom>
              <a:avLst/>
              <a:gdLst/>
              <a:ahLst/>
              <a:cxnLst/>
              <a:rect l="l" t="t" r="r" b="b"/>
              <a:pathLst>
                <a:path w="16330654" h="8113388">
                  <a:moveTo>
                    <a:pt x="0" y="0"/>
                  </a:moveTo>
                  <a:lnTo>
                    <a:pt x="16330654" y="0"/>
                  </a:lnTo>
                  <a:lnTo>
                    <a:pt x="16330654" y="8113388"/>
                  </a:lnTo>
                  <a:lnTo>
                    <a:pt x="0" y="81133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6330654" cy="82086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183097" lvl="2" indent="-571500" algn="l">
                <a:lnSpc>
                  <a:spcPts val="5618"/>
                </a:lnSpc>
                <a:buFont typeface="Wingdings" pitchFamily="2" charset="2"/>
                <a:buChar char="§"/>
              </a:pPr>
              <a:r>
                <a:rPr lang="en-US" sz="4013" dirty="0">
                  <a:solidFill>
                    <a:srgbClr val="221F1F"/>
                  </a:solidFill>
                  <a:latin typeface="Gochi Hand"/>
                  <a:ea typeface="Gochi Hand"/>
                  <a:cs typeface="Gochi Hand"/>
                  <a:sym typeface="Gochi Hand"/>
                </a:rPr>
                <a:t>Aging is a natural phase of life, traditionally revered in Indian culture, where elders held key roles in families .</a:t>
              </a:r>
            </a:p>
            <a:p>
              <a:pPr marL="1183097" lvl="2" indent="-571500" algn="l">
                <a:lnSpc>
                  <a:spcPts val="5618"/>
                </a:lnSpc>
                <a:buFont typeface="Wingdings" pitchFamily="2" charset="2"/>
                <a:buChar char="§"/>
              </a:pPr>
              <a:r>
                <a:rPr lang="en-US" sz="4013" dirty="0">
                  <a:solidFill>
                    <a:srgbClr val="221F1F"/>
                  </a:solidFill>
                  <a:latin typeface="Gochi Hand"/>
                  <a:ea typeface="Gochi Hand"/>
                  <a:cs typeface="Gochi Hand"/>
                  <a:sym typeface="Gochi Hand"/>
                </a:rPr>
                <a:t>Societal changes now leave many elders facing neglect and loneliness. </a:t>
              </a:r>
            </a:p>
            <a:p>
              <a:pPr marL="1183097" lvl="2" indent="-571500" algn="l">
                <a:lnSpc>
                  <a:spcPts val="5618"/>
                </a:lnSpc>
                <a:buFont typeface="Wingdings" pitchFamily="2" charset="2"/>
                <a:buChar char="§"/>
              </a:pPr>
              <a:r>
                <a:rPr lang="en-US" sz="4013" dirty="0">
                  <a:solidFill>
                    <a:srgbClr val="221F1F"/>
                  </a:solidFill>
                  <a:latin typeface="Gochi Hand"/>
                  <a:ea typeface="Gochi Hand"/>
                  <a:cs typeface="Gochi Hand"/>
                  <a:sym typeface="Gochi Hand"/>
                </a:rPr>
                <a:t>Respect, autonomy, and inclusion boost well-being, while government programs offer support but need better implementation.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23770" y="8657157"/>
            <a:ext cx="134652" cy="90601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808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4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06827"/>
            <a:ext cx="19132922" cy="5073345"/>
            <a:chOff x="0" y="0"/>
            <a:chExt cx="25510562" cy="6764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10561" cy="6764460"/>
            </a:xfrm>
            <a:custGeom>
              <a:avLst/>
              <a:gdLst/>
              <a:ahLst/>
              <a:cxnLst/>
              <a:rect l="l" t="t" r="r" b="b"/>
              <a:pathLst>
                <a:path w="25510561" h="6764460">
                  <a:moveTo>
                    <a:pt x="0" y="0"/>
                  </a:moveTo>
                  <a:lnTo>
                    <a:pt x="25510561" y="0"/>
                  </a:lnTo>
                  <a:lnTo>
                    <a:pt x="25510561" y="6764460"/>
                  </a:lnTo>
                  <a:lnTo>
                    <a:pt x="0" y="6764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25510562" cy="6859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038479" lvl="1" indent="-519239" algn="l">
                <a:lnSpc>
                  <a:spcPts val="6733"/>
                </a:lnSpc>
                <a:buAutoNum type="arabicPeriod"/>
              </a:pPr>
              <a:r>
                <a:rPr lang="en-US" sz="4809">
                  <a:solidFill>
                    <a:srgbClr val="637F51"/>
                  </a:solidFill>
                  <a:latin typeface="Gochi Hand"/>
                  <a:ea typeface="Gochi Hand"/>
                  <a:cs typeface="Gochi Hand"/>
                  <a:sym typeface="Gochi Hand"/>
                </a:rPr>
                <a:t>  To study the relationship of socio-demographic factors and dignity.</a:t>
              </a:r>
            </a:p>
            <a:p>
              <a:pPr marL="1038479" lvl="1" indent="-519239" algn="l">
                <a:lnSpc>
                  <a:spcPts val="6733"/>
                </a:lnSpc>
                <a:buAutoNum type="arabicPeriod"/>
              </a:pPr>
              <a:r>
                <a:rPr lang="en-US" sz="4809">
                  <a:solidFill>
                    <a:srgbClr val="637F51"/>
                  </a:solidFill>
                  <a:latin typeface="Gochi Hand"/>
                  <a:ea typeface="Gochi Hand"/>
                  <a:cs typeface="Gochi Hand"/>
                  <a:sym typeface="Gochi Hand"/>
                </a:rPr>
                <a:t> To analyze factors affecting the dignity of senior citizens.</a:t>
              </a:r>
            </a:p>
            <a:p>
              <a:pPr marL="1038478" lvl="1" indent="-519239" algn="l">
                <a:lnSpc>
                  <a:spcPts val="6733"/>
                </a:lnSpc>
                <a:buAutoNum type="arabicPeriod"/>
              </a:pPr>
              <a:r>
                <a:rPr lang="en-US" sz="4809">
                  <a:solidFill>
                    <a:srgbClr val="637F51"/>
                  </a:solidFill>
                  <a:latin typeface="Gochi Hand"/>
                  <a:ea typeface="Gochi Hand"/>
                  <a:cs typeface="Gochi Hand"/>
                  <a:sym typeface="Gochi Hand"/>
                </a:rPr>
                <a:t> To study the impact of government schemes on senior citizens.</a:t>
              </a:r>
            </a:p>
            <a:p>
              <a:pPr marL="1038478" lvl="1" indent="-519239" algn="l">
                <a:lnSpc>
                  <a:spcPts val="6733"/>
                </a:lnSpc>
                <a:buAutoNum type="arabicPeriod"/>
              </a:pPr>
              <a:r>
                <a:rPr lang="en-US" sz="4809">
                  <a:solidFill>
                    <a:srgbClr val="637F51"/>
                  </a:solidFill>
                  <a:latin typeface="Gochi Hand"/>
                  <a:ea typeface="Gochi Hand"/>
                  <a:cs typeface="Gochi Hand"/>
                  <a:sym typeface="Gochi Hand"/>
                </a:rPr>
                <a:t>To develop a Multiple Linear Regression model to predict the dignity score based on factors influencing dignity.</a:t>
              </a:r>
            </a:p>
            <a:p>
              <a:pPr algn="l">
                <a:lnSpc>
                  <a:spcPts val="6733"/>
                </a:lnSpc>
              </a:pPr>
              <a:endParaRPr lang="en-US" sz="4809">
                <a:solidFill>
                  <a:srgbClr val="637F51"/>
                </a:solidFill>
                <a:latin typeface="Gochi Hand"/>
                <a:ea typeface="Gochi Hand"/>
                <a:cs typeface="Gochi Hand"/>
                <a:sym typeface="Gochi Hand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593488" y="7563602"/>
            <a:ext cx="2638292" cy="2723398"/>
          </a:xfrm>
          <a:custGeom>
            <a:avLst/>
            <a:gdLst/>
            <a:ahLst/>
            <a:cxnLst/>
            <a:rect l="l" t="t" r="r" b="b"/>
            <a:pathLst>
              <a:path w="2638292" h="2723398">
                <a:moveTo>
                  <a:pt x="0" y="0"/>
                </a:moveTo>
                <a:lnTo>
                  <a:pt x="2638292" y="0"/>
                </a:lnTo>
                <a:lnTo>
                  <a:pt x="2638292" y="2723398"/>
                </a:lnTo>
                <a:lnTo>
                  <a:pt x="0" y="272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891" r="-89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6118" y="7563602"/>
            <a:ext cx="5348396" cy="4755211"/>
          </a:xfrm>
          <a:custGeom>
            <a:avLst/>
            <a:gdLst/>
            <a:ahLst/>
            <a:cxnLst/>
            <a:rect l="l" t="t" r="r" b="b"/>
            <a:pathLst>
              <a:path w="5348396" h="4755211">
                <a:moveTo>
                  <a:pt x="0" y="0"/>
                </a:moveTo>
                <a:lnTo>
                  <a:pt x="5348396" y="0"/>
                </a:lnTo>
                <a:lnTo>
                  <a:pt x="5348396" y="4755211"/>
                </a:lnTo>
                <a:lnTo>
                  <a:pt x="0" y="4755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t="-233" b="-233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52309" y="7549886"/>
            <a:ext cx="2591691" cy="3022293"/>
            <a:chOff x="0" y="0"/>
            <a:chExt cx="3455588" cy="40297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55543" cy="4029710"/>
            </a:xfrm>
            <a:custGeom>
              <a:avLst/>
              <a:gdLst/>
              <a:ahLst/>
              <a:cxnLst/>
              <a:rect l="l" t="t" r="r" b="b"/>
              <a:pathLst>
                <a:path w="3455543" h="4029710">
                  <a:moveTo>
                    <a:pt x="0" y="0"/>
                  </a:moveTo>
                  <a:lnTo>
                    <a:pt x="3455543" y="0"/>
                  </a:lnTo>
                  <a:lnTo>
                    <a:pt x="3455543" y="4029710"/>
                  </a:lnTo>
                  <a:lnTo>
                    <a:pt x="0" y="4029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829" r="-683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3854859" y="7563602"/>
            <a:ext cx="2697450" cy="3425333"/>
          </a:xfrm>
          <a:custGeom>
            <a:avLst/>
            <a:gdLst/>
            <a:ahLst/>
            <a:cxnLst/>
            <a:rect l="l" t="t" r="r" b="b"/>
            <a:pathLst>
              <a:path w="2697450" h="3425333">
                <a:moveTo>
                  <a:pt x="0" y="0"/>
                </a:moveTo>
                <a:lnTo>
                  <a:pt x="2697450" y="0"/>
                </a:lnTo>
                <a:lnTo>
                  <a:pt x="2697450" y="3425334"/>
                </a:lnTo>
                <a:lnTo>
                  <a:pt x="0" y="3425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50" b="-50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706468" y="7169937"/>
            <a:ext cx="6082075" cy="3117063"/>
            <a:chOff x="0" y="0"/>
            <a:chExt cx="8109433" cy="41560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09458" cy="4156075"/>
            </a:xfrm>
            <a:custGeom>
              <a:avLst/>
              <a:gdLst/>
              <a:ahLst/>
              <a:cxnLst/>
              <a:rect l="l" t="t" r="r" b="b"/>
              <a:pathLst>
                <a:path w="8109458" h="4156075">
                  <a:moveTo>
                    <a:pt x="0" y="0"/>
                  </a:moveTo>
                  <a:lnTo>
                    <a:pt x="8109458" y="0"/>
                  </a:lnTo>
                  <a:lnTo>
                    <a:pt x="8109458" y="4156075"/>
                  </a:lnTo>
                  <a:lnTo>
                    <a:pt x="0" y="4156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9" b="-1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0" y="541402"/>
            <a:ext cx="4596160" cy="2213716"/>
            <a:chOff x="0" y="0"/>
            <a:chExt cx="6128213" cy="29516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28214" cy="2951621"/>
            </a:xfrm>
            <a:custGeom>
              <a:avLst/>
              <a:gdLst/>
              <a:ahLst/>
              <a:cxnLst/>
              <a:rect l="l" t="t" r="r" b="b"/>
              <a:pathLst>
                <a:path w="6128214" h="2951621">
                  <a:moveTo>
                    <a:pt x="0" y="0"/>
                  </a:moveTo>
                  <a:lnTo>
                    <a:pt x="6128214" y="0"/>
                  </a:lnTo>
                  <a:lnTo>
                    <a:pt x="6128214" y="2951621"/>
                  </a:lnTo>
                  <a:lnTo>
                    <a:pt x="0" y="2951621"/>
                  </a:lnTo>
                  <a:close/>
                </a:path>
              </a:pathLst>
            </a:custGeom>
            <a:solidFill>
              <a:srgbClr val="5081B1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6128213" cy="293257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11832"/>
                </a:lnSpc>
              </a:pPr>
              <a:r>
                <a:rPr lang="en-US" sz="10027">
                  <a:solidFill>
                    <a:srgbClr val="454763"/>
                  </a:solidFill>
                  <a:latin typeface="Railey"/>
                  <a:ea typeface="Railey"/>
                  <a:cs typeface="Railey"/>
                  <a:sym typeface="Railey"/>
                </a:rPr>
                <a:t>Objectives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372353" y="8614164"/>
            <a:ext cx="139462" cy="906017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878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B2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95878" y="6908506"/>
            <a:ext cx="7106691" cy="3684186"/>
          </a:xfrm>
          <a:custGeom>
            <a:avLst/>
            <a:gdLst/>
            <a:ahLst/>
            <a:cxnLst/>
            <a:rect l="l" t="t" r="r" b="b"/>
            <a:pathLst>
              <a:path w="7106691" h="3684186">
                <a:moveTo>
                  <a:pt x="0" y="0"/>
                </a:moveTo>
                <a:lnTo>
                  <a:pt x="7106691" y="0"/>
                </a:lnTo>
                <a:lnTo>
                  <a:pt x="7106691" y="3684186"/>
                </a:lnTo>
                <a:lnTo>
                  <a:pt x="0" y="368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52538" y="6007344"/>
            <a:ext cx="4793704" cy="4524058"/>
            <a:chOff x="0" y="0"/>
            <a:chExt cx="6391606" cy="60320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91656" cy="6032119"/>
            </a:xfrm>
            <a:custGeom>
              <a:avLst/>
              <a:gdLst/>
              <a:ahLst/>
              <a:cxnLst/>
              <a:rect l="l" t="t" r="r" b="b"/>
              <a:pathLst>
                <a:path w="6391656" h="6032119">
                  <a:moveTo>
                    <a:pt x="0" y="0"/>
                  </a:moveTo>
                  <a:lnTo>
                    <a:pt x="6391656" y="0"/>
                  </a:lnTo>
                  <a:lnTo>
                    <a:pt x="6391656" y="6032119"/>
                  </a:lnTo>
                  <a:lnTo>
                    <a:pt x="0" y="6032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" r="-1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3522090" y="6811417"/>
            <a:ext cx="4127025" cy="3878365"/>
          </a:xfrm>
          <a:custGeom>
            <a:avLst/>
            <a:gdLst/>
            <a:ahLst/>
            <a:cxnLst/>
            <a:rect l="l" t="t" r="r" b="b"/>
            <a:pathLst>
              <a:path w="4127025" h="3878365">
                <a:moveTo>
                  <a:pt x="0" y="0"/>
                </a:moveTo>
                <a:lnTo>
                  <a:pt x="4127025" y="0"/>
                </a:lnTo>
                <a:lnTo>
                  <a:pt x="4127025" y="3878364"/>
                </a:lnTo>
                <a:lnTo>
                  <a:pt x="0" y="38783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22090" y="6557311"/>
            <a:ext cx="3347395" cy="3729689"/>
          </a:xfrm>
          <a:custGeom>
            <a:avLst/>
            <a:gdLst/>
            <a:ahLst/>
            <a:cxnLst/>
            <a:rect l="l" t="t" r="r" b="b"/>
            <a:pathLst>
              <a:path w="3347395" h="3729689">
                <a:moveTo>
                  <a:pt x="0" y="0"/>
                </a:moveTo>
                <a:lnTo>
                  <a:pt x="3347395" y="0"/>
                </a:lnTo>
                <a:lnTo>
                  <a:pt x="3347395" y="3729689"/>
                </a:lnTo>
                <a:lnTo>
                  <a:pt x="0" y="37296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l="-1446" r="-144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407" y="6908506"/>
            <a:ext cx="4105523" cy="3684187"/>
          </a:xfrm>
          <a:custGeom>
            <a:avLst/>
            <a:gdLst/>
            <a:ahLst/>
            <a:cxnLst/>
            <a:rect l="l" t="t" r="r" b="b"/>
            <a:pathLst>
              <a:path w="4105523" h="3684187">
                <a:moveTo>
                  <a:pt x="0" y="0"/>
                </a:moveTo>
                <a:lnTo>
                  <a:pt x="4105523" y="0"/>
                </a:lnTo>
                <a:lnTo>
                  <a:pt x="4105523" y="3684186"/>
                </a:lnTo>
                <a:lnTo>
                  <a:pt x="0" y="36841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04522" y="6376829"/>
            <a:ext cx="2971294" cy="3785088"/>
          </a:xfrm>
          <a:custGeom>
            <a:avLst/>
            <a:gdLst/>
            <a:ahLst/>
            <a:cxnLst/>
            <a:rect l="l" t="t" r="r" b="b"/>
            <a:pathLst>
              <a:path w="2971294" h="3785088">
                <a:moveTo>
                  <a:pt x="0" y="0"/>
                </a:moveTo>
                <a:lnTo>
                  <a:pt x="2971293" y="0"/>
                </a:lnTo>
                <a:lnTo>
                  <a:pt x="2971293" y="3785088"/>
                </a:lnTo>
                <a:lnTo>
                  <a:pt x="0" y="37850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t="-68" b="-68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82976" y="651108"/>
            <a:ext cx="12489615" cy="1424666"/>
            <a:chOff x="0" y="0"/>
            <a:chExt cx="16652820" cy="18995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652821" cy="1899555"/>
            </a:xfrm>
            <a:custGeom>
              <a:avLst/>
              <a:gdLst/>
              <a:ahLst/>
              <a:cxnLst/>
              <a:rect l="l" t="t" r="r" b="b"/>
              <a:pathLst>
                <a:path w="16652821" h="1899555">
                  <a:moveTo>
                    <a:pt x="0" y="0"/>
                  </a:moveTo>
                  <a:lnTo>
                    <a:pt x="16652821" y="0"/>
                  </a:lnTo>
                  <a:lnTo>
                    <a:pt x="16652821" y="1899555"/>
                  </a:lnTo>
                  <a:lnTo>
                    <a:pt x="0" y="18995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6652820" cy="18995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09"/>
                </a:lnSpc>
              </a:pPr>
              <a:r>
                <a:rPr lang="en-US" sz="8143">
                  <a:solidFill>
                    <a:srgbClr val="21222E"/>
                  </a:solidFill>
                  <a:latin typeface="Gochi Hand"/>
                  <a:ea typeface="Gochi Hand"/>
                  <a:cs typeface="Gochi Hand"/>
                  <a:sym typeface="Gochi Hand"/>
                </a:rPr>
                <a:t>Research Methodology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437225" y="2923580"/>
            <a:ext cx="6725480" cy="1470126"/>
            <a:chOff x="0" y="0"/>
            <a:chExt cx="8967307" cy="19601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67307" cy="1960168"/>
            </a:xfrm>
            <a:custGeom>
              <a:avLst/>
              <a:gdLst/>
              <a:ahLst/>
              <a:cxnLst/>
              <a:rect l="l" t="t" r="r" b="b"/>
              <a:pathLst>
                <a:path w="8967307" h="1960168">
                  <a:moveTo>
                    <a:pt x="0" y="0"/>
                  </a:moveTo>
                  <a:lnTo>
                    <a:pt x="8967307" y="0"/>
                  </a:lnTo>
                  <a:lnTo>
                    <a:pt x="8967307" y="1960168"/>
                  </a:lnTo>
                  <a:lnTo>
                    <a:pt x="0" y="19601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4" name="Group 14"/>
            <p:cNvGrpSpPr/>
            <p:nvPr/>
          </p:nvGrpSpPr>
          <p:grpSpPr>
            <a:xfrm>
              <a:off x="199083" y="644414"/>
              <a:ext cx="8301886" cy="985152"/>
              <a:chOff x="0" y="0"/>
              <a:chExt cx="8301886" cy="98515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301886" cy="985152"/>
              </a:xfrm>
              <a:custGeom>
                <a:avLst/>
                <a:gdLst/>
                <a:ahLst/>
                <a:cxnLst/>
                <a:rect l="l" t="t" r="r" b="b"/>
                <a:pathLst>
                  <a:path w="8301886" h="985152">
                    <a:moveTo>
                      <a:pt x="0" y="0"/>
                    </a:moveTo>
                    <a:lnTo>
                      <a:pt x="8301886" y="0"/>
                    </a:lnTo>
                    <a:lnTo>
                      <a:pt x="8301886" y="985152"/>
                    </a:lnTo>
                    <a:lnTo>
                      <a:pt x="0" y="9851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9525"/>
                <a:ext cx="8301886" cy="975627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5845"/>
                  </a:lnSpc>
                </a:pPr>
                <a:r>
                  <a:rPr lang="en-US" sz="4952">
                    <a:solidFill>
                      <a:srgbClr val="FCC256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Target Population (60+)</a:t>
                </a:r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2602569" y="2923580"/>
            <a:ext cx="5655762" cy="1685862"/>
            <a:chOff x="0" y="0"/>
            <a:chExt cx="7541017" cy="22478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541017" cy="1920164"/>
            </a:xfrm>
            <a:custGeom>
              <a:avLst/>
              <a:gdLst/>
              <a:ahLst/>
              <a:cxnLst/>
              <a:rect l="l" t="t" r="r" b="b"/>
              <a:pathLst>
                <a:path w="7541017" h="1920164">
                  <a:moveTo>
                    <a:pt x="0" y="0"/>
                  </a:moveTo>
                  <a:lnTo>
                    <a:pt x="7541017" y="0"/>
                  </a:lnTo>
                  <a:lnTo>
                    <a:pt x="7541017" y="1920164"/>
                  </a:lnTo>
                  <a:lnTo>
                    <a:pt x="0" y="1920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9" name="Group 19"/>
            <p:cNvGrpSpPr/>
            <p:nvPr/>
          </p:nvGrpSpPr>
          <p:grpSpPr>
            <a:xfrm>
              <a:off x="220487" y="127139"/>
              <a:ext cx="5472524" cy="2120677"/>
              <a:chOff x="0" y="0"/>
              <a:chExt cx="5472524" cy="212067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5472524" cy="2120677"/>
              </a:xfrm>
              <a:custGeom>
                <a:avLst/>
                <a:gdLst/>
                <a:ahLst/>
                <a:cxnLst/>
                <a:rect l="l" t="t" r="r" b="b"/>
                <a:pathLst>
                  <a:path w="5472524" h="2120677">
                    <a:moveTo>
                      <a:pt x="0" y="0"/>
                    </a:moveTo>
                    <a:lnTo>
                      <a:pt x="5472524" y="0"/>
                    </a:lnTo>
                    <a:lnTo>
                      <a:pt x="5472524" y="2120677"/>
                    </a:lnTo>
                    <a:lnTo>
                      <a:pt x="0" y="212067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0"/>
                <a:ext cx="5472524" cy="2120677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5782"/>
                  </a:lnSpc>
                </a:pPr>
                <a:r>
                  <a:rPr lang="en-US" sz="4900">
                    <a:solidFill>
                      <a:srgbClr val="FCC256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Data cleaning </a:t>
                </a:r>
              </a:p>
              <a:p>
                <a:pPr algn="l">
                  <a:lnSpc>
                    <a:spcPts val="5782"/>
                  </a:lnSpc>
                </a:pPr>
                <a:r>
                  <a:rPr lang="en-US" sz="4900">
                    <a:solidFill>
                      <a:srgbClr val="FCC256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tool used</a:t>
                </a:r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382976" y="2923580"/>
            <a:ext cx="4614386" cy="1489430"/>
            <a:chOff x="0" y="0"/>
            <a:chExt cx="6152515" cy="19859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152515" cy="1985906"/>
            </a:xfrm>
            <a:custGeom>
              <a:avLst/>
              <a:gdLst/>
              <a:ahLst/>
              <a:cxnLst/>
              <a:rect l="l" t="t" r="r" b="b"/>
              <a:pathLst>
                <a:path w="6152515" h="1985906">
                  <a:moveTo>
                    <a:pt x="0" y="0"/>
                  </a:moveTo>
                  <a:lnTo>
                    <a:pt x="6152515" y="0"/>
                  </a:lnTo>
                  <a:lnTo>
                    <a:pt x="6152515" y="1985906"/>
                  </a:lnTo>
                  <a:lnTo>
                    <a:pt x="0" y="1985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4" name="Group 24"/>
            <p:cNvGrpSpPr/>
            <p:nvPr/>
          </p:nvGrpSpPr>
          <p:grpSpPr>
            <a:xfrm>
              <a:off x="292957" y="565675"/>
              <a:ext cx="5859558" cy="1020416"/>
              <a:chOff x="0" y="0"/>
              <a:chExt cx="5859558" cy="102041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5859558" cy="1020416"/>
              </a:xfrm>
              <a:custGeom>
                <a:avLst/>
                <a:gdLst/>
                <a:ahLst/>
                <a:cxnLst/>
                <a:rect l="l" t="t" r="r" b="b"/>
                <a:pathLst>
                  <a:path w="5859558" h="1020416">
                    <a:moveTo>
                      <a:pt x="0" y="0"/>
                    </a:moveTo>
                    <a:lnTo>
                      <a:pt x="5859558" y="0"/>
                    </a:lnTo>
                    <a:lnTo>
                      <a:pt x="5859558" y="1020416"/>
                    </a:lnTo>
                    <a:lnTo>
                      <a:pt x="0" y="102041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0"/>
                <a:ext cx="5859558" cy="1020416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5963"/>
                  </a:lnSpc>
                </a:pPr>
                <a:r>
                  <a:rPr lang="en-US" sz="5053">
                    <a:solidFill>
                      <a:srgbClr val="FCC256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Survey Method</a:t>
                </a:r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7581098" y="8745432"/>
            <a:ext cx="136256" cy="780983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513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9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9176" y="8064"/>
            <a:ext cx="13859451" cy="2041272"/>
            <a:chOff x="0" y="0"/>
            <a:chExt cx="16339240" cy="2406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322906" cy="2406505"/>
            </a:xfrm>
            <a:custGeom>
              <a:avLst/>
              <a:gdLst/>
              <a:ahLst/>
              <a:cxnLst/>
              <a:rect l="l" t="t" r="r" b="b"/>
              <a:pathLst>
                <a:path w="16322906" h="2406505">
                  <a:moveTo>
                    <a:pt x="0" y="0"/>
                  </a:moveTo>
                  <a:lnTo>
                    <a:pt x="16322906" y="0"/>
                  </a:lnTo>
                  <a:lnTo>
                    <a:pt x="16322906" y="2406505"/>
                  </a:lnTo>
                  <a:lnTo>
                    <a:pt x="0" y="2406505"/>
                  </a:lnTo>
                  <a:close/>
                </a:path>
              </a:pathLst>
            </a:custGeom>
            <a:solidFill>
              <a:srgbClr val="454763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6335" y="471637"/>
              <a:ext cx="16322905" cy="14632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844"/>
                </a:lnSpc>
              </a:pPr>
              <a:r>
                <a:rPr lang="en-US" sz="8342" dirty="0" err="1">
                  <a:solidFill>
                    <a:srgbClr val="21222E"/>
                  </a:solidFill>
                  <a:latin typeface="Railey"/>
                  <a:ea typeface="Railey"/>
                  <a:cs typeface="Railey"/>
                  <a:sym typeface="Railey"/>
                </a:rPr>
                <a:t>Cronbanch's</a:t>
              </a:r>
              <a:r>
                <a:rPr lang="en-US" sz="8342" dirty="0">
                  <a:solidFill>
                    <a:srgbClr val="21222E"/>
                  </a:solidFill>
                  <a:latin typeface="Railey"/>
                  <a:ea typeface="Railey"/>
                  <a:cs typeface="Railey"/>
                  <a:sym typeface="Railey"/>
                </a:rPr>
                <a:t> alpha reliability test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514673" y="1712046"/>
            <a:ext cx="15232093" cy="8145266"/>
            <a:chOff x="0" y="0"/>
            <a:chExt cx="20309457" cy="10860355"/>
          </a:xfrm>
        </p:grpSpPr>
        <p:grpSp>
          <p:nvGrpSpPr>
            <p:cNvPr id="6" name="Group 6"/>
            <p:cNvGrpSpPr/>
            <p:nvPr/>
          </p:nvGrpSpPr>
          <p:grpSpPr>
            <a:xfrm>
              <a:off x="489653" y="3899203"/>
              <a:ext cx="15303503" cy="4025024"/>
              <a:chOff x="0" y="0"/>
              <a:chExt cx="10233145" cy="269145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0233145" cy="2691453"/>
              </a:xfrm>
              <a:custGeom>
                <a:avLst/>
                <a:gdLst/>
                <a:ahLst/>
                <a:cxnLst/>
                <a:rect l="l" t="t" r="r" b="b"/>
                <a:pathLst>
                  <a:path w="10233145" h="2691453">
                    <a:moveTo>
                      <a:pt x="0" y="0"/>
                    </a:moveTo>
                    <a:lnTo>
                      <a:pt x="10233145" y="0"/>
                    </a:lnTo>
                    <a:lnTo>
                      <a:pt x="10233145" y="2691453"/>
                    </a:lnTo>
                    <a:lnTo>
                      <a:pt x="0" y="2691453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10233145" cy="2710503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4919"/>
                  </a:lnSpc>
                </a:pPr>
                <a:r>
                  <a:rPr lang="en-US" sz="4099">
                    <a:solidFill>
                      <a:srgbClr val="637F51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Where:</a:t>
                </a:r>
              </a:p>
              <a:p>
                <a:pPr marL="494658" lvl="1" indent="-247329" algn="l">
                  <a:lnSpc>
                    <a:spcPts val="4919"/>
                  </a:lnSpc>
                  <a:buFont typeface="Arial"/>
                  <a:buChar char="•"/>
                </a:pPr>
                <a:r>
                  <a:rPr lang="en-US" sz="4099">
                    <a:solidFill>
                      <a:srgbClr val="637F51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N = number of items = 21</a:t>
                </a:r>
              </a:p>
              <a:p>
                <a:pPr marL="494658" lvl="1" indent="-247329" algn="l">
                  <a:lnSpc>
                    <a:spcPts val="4919"/>
                  </a:lnSpc>
                  <a:buFont typeface="Arial"/>
                  <a:buChar char="•"/>
                </a:pPr>
                <a:r>
                  <a:rPr lang="en-US" sz="4099">
                    <a:solidFill>
                      <a:srgbClr val="637F51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c̅ = mean covariance between items.</a:t>
                </a:r>
              </a:p>
              <a:p>
                <a:pPr marL="494658" lvl="1" indent="-247329" algn="l">
                  <a:lnSpc>
                    <a:spcPts val="4919"/>
                  </a:lnSpc>
                  <a:buFont typeface="Arial"/>
                  <a:buChar char="•"/>
                </a:pPr>
                <a:r>
                  <a:rPr lang="en-US" sz="4099">
                    <a:solidFill>
                      <a:srgbClr val="637F51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v̅ = mean item variance.</a:t>
                </a:r>
              </a:p>
            </p:txBody>
          </p:sp>
        </p:grpSp>
        <p:sp>
          <p:nvSpPr>
            <p:cNvPr id="9" name="Freeform 9" descr="Formula for Cronbach's alpha."/>
            <p:cNvSpPr/>
            <p:nvPr/>
          </p:nvSpPr>
          <p:spPr>
            <a:xfrm>
              <a:off x="2985324" y="2784180"/>
              <a:ext cx="5431751" cy="1629525"/>
            </a:xfrm>
            <a:custGeom>
              <a:avLst/>
              <a:gdLst/>
              <a:ahLst/>
              <a:cxnLst/>
              <a:rect l="l" t="t" r="r" b="b"/>
              <a:pathLst>
                <a:path w="5431751" h="1629525">
                  <a:moveTo>
                    <a:pt x="0" y="0"/>
                  </a:moveTo>
                  <a:lnTo>
                    <a:pt x="5431750" y="0"/>
                  </a:lnTo>
                  <a:lnTo>
                    <a:pt x="5431750" y="1629525"/>
                  </a:lnTo>
                  <a:lnTo>
                    <a:pt x="0" y="162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grpSp>
          <p:nvGrpSpPr>
            <p:cNvPr id="10" name="Group 10"/>
            <p:cNvGrpSpPr/>
            <p:nvPr/>
          </p:nvGrpSpPr>
          <p:grpSpPr>
            <a:xfrm>
              <a:off x="489653" y="0"/>
              <a:ext cx="14649075" cy="1920500"/>
              <a:chOff x="0" y="0"/>
              <a:chExt cx="11540584" cy="15129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540585" cy="1512975"/>
              </a:xfrm>
              <a:custGeom>
                <a:avLst/>
                <a:gdLst/>
                <a:ahLst/>
                <a:cxnLst/>
                <a:rect l="l" t="t" r="r" b="b"/>
                <a:pathLst>
                  <a:path w="11540585" h="1512975">
                    <a:moveTo>
                      <a:pt x="0" y="0"/>
                    </a:moveTo>
                    <a:lnTo>
                      <a:pt x="11540585" y="0"/>
                    </a:lnTo>
                    <a:lnTo>
                      <a:pt x="11540585" y="1512975"/>
                    </a:lnTo>
                    <a:lnTo>
                      <a:pt x="0" y="151297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11540584" cy="1532025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4919"/>
                  </a:lnSpc>
                </a:pPr>
                <a:r>
                  <a:rPr lang="en-US" sz="4099">
                    <a:solidFill>
                      <a:srgbClr val="C17F69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Objective :  To check the internal consistency of  questions in Questionnaire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89653" y="1920500"/>
              <a:ext cx="10840528" cy="1095000"/>
              <a:chOff x="0" y="0"/>
              <a:chExt cx="10840528" cy="1095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840528" cy="1095000"/>
              </a:xfrm>
              <a:custGeom>
                <a:avLst/>
                <a:gdLst/>
                <a:ahLst/>
                <a:cxnLst/>
                <a:rect l="l" t="t" r="r" b="b"/>
                <a:pathLst>
                  <a:path w="10840528" h="1095000">
                    <a:moveTo>
                      <a:pt x="0" y="0"/>
                    </a:moveTo>
                    <a:lnTo>
                      <a:pt x="10840528" y="0"/>
                    </a:lnTo>
                    <a:lnTo>
                      <a:pt x="10840528" y="1095000"/>
                    </a:lnTo>
                    <a:lnTo>
                      <a:pt x="0" y="10950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10840528" cy="111405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4919"/>
                  </a:lnSpc>
                </a:pPr>
                <a:r>
                  <a:rPr lang="en-US" sz="4099">
                    <a:solidFill>
                      <a:srgbClr val="637F51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Calculation :</a:t>
                </a: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8939855"/>
              <a:ext cx="20309457" cy="1920500"/>
              <a:chOff x="0" y="0"/>
              <a:chExt cx="20309457" cy="19205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0309458" cy="1920500"/>
              </a:xfrm>
              <a:custGeom>
                <a:avLst/>
                <a:gdLst/>
                <a:ahLst/>
                <a:cxnLst/>
                <a:rect l="l" t="t" r="r" b="b"/>
                <a:pathLst>
                  <a:path w="20309458" h="1920500">
                    <a:moveTo>
                      <a:pt x="0" y="0"/>
                    </a:moveTo>
                    <a:lnTo>
                      <a:pt x="20309458" y="0"/>
                    </a:lnTo>
                    <a:lnTo>
                      <a:pt x="20309458" y="1920500"/>
                    </a:lnTo>
                    <a:lnTo>
                      <a:pt x="0" y="19205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20309457" cy="193955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4919"/>
                  </a:lnSpc>
                </a:pPr>
                <a:r>
                  <a:rPr lang="en-US" sz="4099">
                    <a:solidFill>
                      <a:srgbClr val="637F51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Result : since α value is 0.738 it indicates acceptable internal consistency for the set of items in the scale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8006422"/>
              <a:ext cx="10840528" cy="1037876"/>
              <a:chOff x="0" y="0"/>
              <a:chExt cx="10840528" cy="103787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840528" cy="1037876"/>
              </a:xfrm>
              <a:custGeom>
                <a:avLst/>
                <a:gdLst/>
                <a:ahLst/>
                <a:cxnLst/>
                <a:rect l="l" t="t" r="r" b="b"/>
                <a:pathLst>
                  <a:path w="10840528" h="1037876">
                    <a:moveTo>
                      <a:pt x="0" y="0"/>
                    </a:moveTo>
                    <a:lnTo>
                      <a:pt x="10840528" y="0"/>
                    </a:lnTo>
                    <a:lnTo>
                      <a:pt x="10840528" y="1037876"/>
                    </a:lnTo>
                    <a:lnTo>
                      <a:pt x="0" y="103787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9525"/>
                <a:ext cx="10840528" cy="1047401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5399"/>
                  </a:lnSpc>
                </a:pPr>
                <a:r>
                  <a:rPr lang="en-US" sz="4499">
                    <a:solidFill>
                      <a:srgbClr val="000000"/>
                    </a:solidFill>
                    <a:latin typeface="Gochi Hand"/>
                    <a:ea typeface="Gochi Hand"/>
                    <a:cs typeface="Gochi Hand"/>
                    <a:sym typeface="Gochi Hand"/>
                  </a:rPr>
                  <a:t>α : 0.738</a:t>
                </a:r>
              </a:p>
            </p:txBody>
          </p:sp>
        </p:grpSp>
      </p:grpSp>
      <p:sp>
        <p:nvSpPr>
          <p:cNvPr id="22" name="Freeform 22"/>
          <p:cNvSpPr/>
          <p:nvPr/>
        </p:nvSpPr>
        <p:spPr>
          <a:xfrm>
            <a:off x="-576872" y="6656901"/>
            <a:ext cx="2287420" cy="4114800"/>
          </a:xfrm>
          <a:custGeom>
            <a:avLst/>
            <a:gdLst/>
            <a:ahLst/>
            <a:cxnLst/>
            <a:rect l="l" t="t" r="r" b="b"/>
            <a:pathLst>
              <a:path w="2287420" h="4114800">
                <a:moveTo>
                  <a:pt x="0" y="0"/>
                </a:moveTo>
                <a:lnTo>
                  <a:pt x="2287419" y="0"/>
                </a:lnTo>
                <a:lnTo>
                  <a:pt x="22874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7413841" y="8719914"/>
            <a:ext cx="149079" cy="101309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85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7F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76704" y="-250408"/>
            <a:ext cx="13315639" cy="11281978"/>
          </a:xfrm>
          <a:custGeom>
            <a:avLst/>
            <a:gdLst/>
            <a:ahLst/>
            <a:cxnLst/>
            <a:rect l="l" t="t" r="r" b="b"/>
            <a:pathLst>
              <a:path w="13315639" h="11281978">
                <a:moveTo>
                  <a:pt x="0" y="0"/>
                </a:moveTo>
                <a:lnTo>
                  <a:pt x="13315639" y="0"/>
                </a:lnTo>
                <a:lnTo>
                  <a:pt x="13315639" y="11281977"/>
                </a:lnTo>
                <a:lnTo>
                  <a:pt x="0" y="112819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287332" y="534491"/>
            <a:ext cx="5248697" cy="1580891"/>
            <a:chOff x="0" y="0"/>
            <a:chExt cx="6567019" cy="1977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67019" cy="1977966"/>
            </a:xfrm>
            <a:custGeom>
              <a:avLst/>
              <a:gdLst/>
              <a:ahLst/>
              <a:cxnLst/>
              <a:rect l="l" t="t" r="r" b="b"/>
              <a:pathLst>
                <a:path w="6567019" h="1977966">
                  <a:moveTo>
                    <a:pt x="0" y="0"/>
                  </a:moveTo>
                  <a:lnTo>
                    <a:pt x="6567019" y="0"/>
                  </a:lnTo>
                  <a:lnTo>
                    <a:pt x="6567019" y="1977966"/>
                  </a:lnTo>
                  <a:lnTo>
                    <a:pt x="0" y="19779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6567019" cy="19684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7836"/>
                </a:lnSpc>
              </a:pPr>
              <a:r>
                <a:rPr lang="en-US" sz="6641">
                  <a:solidFill>
                    <a:srgbClr val="21222E"/>
                  </a:solidFill>
                  <a:latin typeface="Railey"/>
                  <a:ea typeface="Railey"/>
                  <a:cs typeface="Railey"/>
                  <a:sym typeface="Railey"/>
                </a:rPr>
                <a:t>Data Overview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9310740" y="2269347"/>
            <a:ext cx="8631869" cy="6242467"/>
          </a:xfrm>
          <a:custGeom>
            <a:avLst/>
            <a:gdLst/>
            <a:ahLst/>
            <a:cxnLst/>
            <a:rect l="l" t="t" r="r" b="b"/>
            <a:pathLst>
              <a:path w="8631869" h="6242467">
                <a:moveTo>
                  <a:pt x="0" y="0"/>
                </a:moveTo>
                <a:lnTo>
                  <a:pt x="8631869" y="0"/>
                </a:lnTo>
                <a:lnTo>
                  <a:pt x="8631869" y="6242467"/>
                </a:lnTo>
                <a:lnTo>
                  <a:pt x="0" y="6242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5181" y="2269347"/>
            <a:ext cx="8631869" cy="6242467"/>
          </a:xfrm>
          <a:custGeom>
            <a:avLst/>
            <a:gdLst/>
            <a:ahLst/>
            <a:cxnLst/>
            <a:rect l="l" t="t" r="r" b="b"/>
            <a:pathLst>
              <a:path w="8631869" h="6242467">
                <a:moveTo>
                  <a:pt x="0" y="0"/>
                </a:moveTo>
                <a:lnTo>
                  <a:pt x="8631868" y="0"/>
                </a:lnTo>
                <a:lnTo>
                  <a:pt x="8631868" y="6242467"/>
                </a:lnTo>
                <a:lnTo>
                  <a:pt x="0" y="6242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20111" y="8598847"/>
            <a:ext cx="113813" cy="992579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9729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8B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>
            <a:off x="9448800" y="3086101"/>
            <a:ext cx="9982200" cy="8447214"/>
          </a:xfrm>
          <a:custGeom>
            <a:avLst/>
            <a:gdLst/>
            <a:ahLst/>
            <a:cxnLst/>
            <a:rect l="l" t="t" r="r" b="b"/>
            <a:pathLst>
              <a:path w="9610147" h="8142415">
                <a:moveTo>
                  <a:pt x="0" y="0"/>
                </a:moveTo>
                <a:lnTo>
                  <a:pt x="9610147" y="0"/>
                </a:lnTo>
                <a:lnTo>
                  <a:pt x="9610147" y="8142415"/>
                </a:lnTo>
                <a:lnTo>
                  <a:pt x="0" y="8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95588" y="-1830670"/>
            <a:ext cx="9610147" cy="8142415"/>
          </a:xfrm>
          <a:custGeom>
            <a:avLst/>
            <a:gdLst/>
            <a:ahLst/>
            <a:cxnLst/>
            <a:rect l="l" t="t" r="r" b="b"/>
            <a:pathLst>
              <a:path w="9610147" h="8142415">
                <a:moveTo>
                  <a:pt x="0" y="0"/>
                </a:moveTo>
                <a:lnTo>
                  <a:pt x="9610147" y="0"/>
                </a:lnTo>
                <a:lnTo>
                  <a:pt x="9610147" y="8142415"/>
                </a:lnTo>
                <a:lnTo>
                  <a:pt x="0" y="8142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16105" y="960719"/>
            <a:ext cx="11833799" cy="8514250"/>
          </a:xfrm>
          <a:custGeom>
            <a:avLst/>
            <a:gdLst/>
            <a:ahLst/>
            <a:cxnLst/>
            <a:rect l="l" t="t" r="r" b="b"/>
            <a:pathLst>
              <a:path w="11833799" h="8514250">
                <a:moveTo>
                  <a:pt x="0" y="0"/>
                </a:moveTo>
                <a:lnTo>
                  <a:pt x="11833798" y="0"/>
                </a:lnTo>
                <a:lnTo>
                  <a:pt x="11833798" y="8514250"/>
                </a:lnTo>
                <a:lnTo>
                  <a:pt x="0" y="8514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57" b="-25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765695" y="8724900"/>
            <a:ext cx="139462" cy="1050288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10296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20467" y="-1306504"/>
            <a:ext cx="9764433" cy="8273138"/>
          </a:xfrm>
          <a:custGeom>
            <a:avLst/>
            <a:gdLst/>
            <a:ahLst/>
            <a:cxnLst/>
            <a:rect l="l" t="t" r="r" b="b"/>
            <a:pathLst>
              <a:path w="9764433" h="8273138">
                <a:moveTo>
                  <a:pt x="0" y="0"/>
                </a:moveTo>
                <a:lnTo>
                  <a:pt x="9764433" y="0"/>
                </a:lnTo>
                <a:lnTo>
                  <a:pt x="9764433" y="8273138"/>
                </a:lnTo>
                <a:lnTo>
                  <a:pt x="0" y="8273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7794" y="1374467"/>
            <a:ext cx="16872411" cy="7538066"/>
          </a:xfrm>
          <a:custGeom>
            <a:avLst/>
            <a:gdLst/>
            <a:ahLst/>
            <a:cxnLst/>
            <a:rect l="l" t="t" r="r" b="b"/>
            <a:pathLst>
              <a:path w="16872411" h="7538066">
                <a:moveTo>
                  <a:pt x="0" y="0"/>
                </a:moveTo>
                <a:lnTo>
                  <a:pt x="16872412" y="0"/>
                </a:lnTo>
                <a:lnTo>
                  <a:pt x="16872412" y="7538066"/>
                </a:lnTo>
                <a:lnTo>
                  <a:pt x="0" y="753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" r="-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275087" y="8798233"/>
            <a:ext cx="149080" cy="81945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7911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884</Words>
  <Application>Microsoft Office PowerPoint</Application>
  <PresentationFormat>Custom</PresentationFormat>
  <Paragraphs>164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Canva Sans</vt:lpstr>
      <vt:lpstr>Wingdings</vt:lpstr>
      <vt:lpstr>Railey</vt:lpstr>
      <vt:lpstr>Gochi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Aging with dignity/.pptx</dc:title>
  <dc:creator>Lenovo</dc:creator>
  <cp:lastModifiedBy>Lenovo</cp:lastModifiedBy>
  <cp:revision>4</cp:revision>
  <dcterms:created xsi:type="dcterms:W3CDTF">2006-08-16T00:00:00Z</dcterms:created>
  <dcterms:modified xsi:type="dcterms:W3CDTF">2025-01-10T19:56:43Z</dcterms:modified>
  <dc:identifier>DAGbyKlz9oo</dc:identifier>
</cp:coreProperties>
</file>